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charts/chart1.xml" ContentType="application/vnd.openxmlformats-officedocument.drawingml.chart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9" r:id="rId5"/>
    <p:sldMasterId id="2147483684" r:id="rId6"/>
    <p:sldMasterId id="2147483701" r:id="rId7"/>
    <p:sldMasterId id="2147483711" r:id="rId8"/>
  </p:sldMasterIdLst>
  <p:sldIdLst>
    <p:sldId id="2057" r:id="rId9"/>
    <p:sldId id="2058" r:id="rId10"/>
    <p:sldId id="2052" r:id="rId11"/>
    <p:sldId id="2110" r:id="rId12"/>
    <p:sldId id="2105" r:id="rId13"/>
    <p:sldId id="2106" r:id="rId14"/>
    <p:sldId id="2108" r:id="rId15"/>
    <p:sldId id="2060" r:id="rId16"/>
    <p:sldId id="2065" r:id="rId17"/>
    <p:sldId id="2066" r:id="rId18"/>
    <p:sldId id="2067" r:id="rId19"/>
    <p:sldId id="2068" r:id="rId20"/>
    <p:sldId id="2069" r:id="rId21"/>
    <p:sldId id="2070" r:id="rId22"/>
    <p:sldId id="2109" r:id="rId23"/>
    <p:sldId id="2073" r:id="rId24"/>
    <p:sldId id="2075" r:id="rId25"/>
    <p:sldId id="2126" r:id="rId26"/>
    <p:sldId id="2127" r:id="rId27"/>
    <p:sldId id="2122" r:id="rId28"/>
    <p:sldId id="2082" r:id="rId29"/>
    <p:sldId id="2083" r:id="rId30"/>
    <p:sldId id="2085" r:id="rId31"/>
    <p:sldId id="696" r:id="rId32"/>
    <p:sldId id="713" r:id="rId33"/>
    <p:sldId id="2087" r:id="rId34"/>
    <p:sldId id="2077" r:id="rId35"/>
    <p:sldId id="2078" r:id="rId36"/>
    <p:sldId id="2088" r:id="rId37"/>
    <p:sldId id="2091" r:id="rId38"/>
    <p:sldId id="2092" r:id="rId39"/>
    <p:sldId id="2093" r:id="rId40"/>
    <p:sldId id="2094" r:id="rId41"/>
    <p:sldId id="2099" r:id="rId42"/>
    <p:sldId id="2115" r:id="rId43"/>
    <p:sldId id="2114" r:id="rId44"/>
    <p:sldId id="2112" r:id="rId45"/>
  </p:sldIdLst>
  <p:sldSz cx="9144000" cy="6858000" type="screen4x3"/>
  <p:notesSz cx="6797675" cy="9926638"/>
  <p:custDataLst>
    <p:tags r:id="rId4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Cunliffe" initials="DC" lastIdx="24" clrIdx="0">
    <p:extLst>
      <p:ext uri="{19B8F6BF-5375-455C-9EA6-DF929625EA0E}">
        <p15:presenceInfo xmlns:p15="http://schemas.microsoft.com/office/powerpoint/2012/main" userId="S::David@stakeholderstrategies.co.nz::6db606ed-a3b6-45df-a27e-f0af85282167" providerId="AD"/>
      </p:ext>
    </p:extLst>
  </p:cmAuthor>
  <p:cmAuthor id="2" name="Reuben Cairns-Morrison" initials="RC" lastIdx="10" clrIdx="1">
    <p:extLst>
      <p:ext uri="{19B8F6BF-5375-455C-9EA6-DF929625EA0E}">
        <p15:presenceInfo xmlns:p15="http://schemas.microsoft.com/office/powerpoint/2012/main" userId="S::reuben@stakeholderstrategies.co.nz::00395f4b-b3f3-4d3a-8008-184790c79332" providerId="AD"/>
      </p:ext>
    </p:extLst>
  </p:cmAuthor>
  <p:cmAuthor id="3" name="Alistair Talbot" initials="AT" lastIdx="3" clrIdx="2">
    <p:extLst>
      <p:ext uri="{19B8F6BF-5375-455C-9EA6-DF929625EA0E}">
        <p15:presenceInfo xmlns:p15="http://schemas.microsoft.com/office/powerpoint/2012/main" userId="S-1-5-21-1584127354-2535104369-4141128307-103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5FD"/>
    <a:srgbClr val="CDEAFB"/>
    <a:srgbClr val="E6E6E6"/>
    <a:srgbClr val="4C69A3"/>
    <a:srgbClr val="4EA940"/>
    <a:srgbClr val="59BAE1"/>
    <a:srgbClr val="D6F3FD"/>
    <a:srgbClr val="F4F2F1"/>
    <a:srgbClr val="62BEE3"/>
    <a:srgbClr val="31C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4B61A9-9F1B-481D-B93A-2CA516BF235A}" v="1" dt="2019-03-18T20:45:28.5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69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tags" Target="tags/tag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65546218487395E-2"/>
          <c:y val="7.6877234803337302E-2"/>
          <c:w val="0.97268907563025209"/>
          <c:h val="0.89213349225268168"/>
        </c:manualLayout>
      </c:layout>
      <c:barChart>
        <c:barDir val="col"/>
        <c:grouping val="stacked"/>
        <c:varyColors val="0"/>
        <c:ser>
          <c:idx val="0"/>
          <c:order val="0"/>
          <c:spPr>
            <a:noFill/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9525" algn="ctr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3233-4D61-83C8-1BA469E1F71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9525" algn="ctr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3233-4D61-83C8-1BA469E1F71A}"/>
              </c:ext>
            </c:extLst>
          </c:dPt>
          <c:dLbls>
            <c:dLbl>
              <c:idx val="5"/>
              <c:layout>
                <c:manualLayout>
                  <c:x val="0"/>
                  <c:y val="-0.48510131108462456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Georgia"/>
                      <a:sym typeface="+mn-lt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3233-4D61-83C8-1BA469E1F71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Sheet1!$A$1:$F$1</c:f>
              <c:numCache>
                <c:formatCode>General</c:formatCode>
                <c:ptCount val="6"/>
                <c:pt idx="0">
                  <c:v>13341.285776548812</c:v>
                </c:pt>
                <c:pt idx="1">
                  <c:v>17040.218050099236</c:v>
                </c:pt>
                <c:pt idx="2">
                  <c:v>17066.218050099236</c:v>
                </c:pt>
                <c:pt idx="3">
                  <c:v>17104.218050099236</c:v>
                </c:pt>
                <c:pt idx="4">
                  <c:v>20302.765995304715</c:v>
                </c:pt>
                <c:pt idx="5">
                  <c:v>20302.765995304715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33-4D61-83C8-1BA469E1F71A}"/>
            </c:ext>
          </c:extLst>
        </c:ser>
        <c:ser>
          <c:idx val="1"/>
          <c:order val="1"/>
          <c:spPr>
            <a:solidFill>
              <a:schemeClr val="accent1"/>
            </a:solidFill>
            <a:ln w="9525" algn="ctr">
              <a:solidFill>
                <a:schemeClr val="tx1"/>
              </a:solidFill>
              <a:prstDash val="solid"/>
            </a:ln>
          </c:spPr>
          <c:invertIfNegative val="0"/>
          <c:dPt>
            <c:idx val="3"/>
            <c:invertIfNegative val="0"/>
            <c:bubble3D val="0"/>
            <c:spPr>
              <a:solidFill>
                <a:schemeClr val="accent6"/>
              </a:solidFill>
              <a:ln w="9525" algn="ctr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3233-4D61-83C8-1BA469E1F71A}"/>
              </c:ext>
            </c:extLst>
          </c:dPt>
          <c:dLbls>
            <c:dLbl>
              <c:idx val="0"/>
              <c:layout>
                <c:manualLayout>
                  <c:x val="0"/>
                  <c:y val="0"/>
                </c:manualLayout>
              </c:layout>
              <c:numFmt formatCode="#,##0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Georgia"/>
                      <a:sym typeface="+mn-lt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3233-4D61-83C8-1BA469E1F71A}"/>
                </c:ext>
              </c:extLst>
            </c:dLbl>
            <c:dLbl>
              <c:idx val="3"/>
              <c:layout>
                <c:manualLayout>
                  <c:x val="0"/>
                  <c:y val="0"/>
                </c:manualLayout>
              </c:layout>
              <c:numFmt formatCode="#,##0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400">
                      <a:solidFill>
                        <a:schemeClr val="tx1"/>
                      </a:solidFill>
                      <a:latin typeface="+mn-lt"/>
                      <a:ea typeface="+mn-ea"/>
                      <a:cs typeface="Georgia"/>
                      <a:sym typeface="+mn-lt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3233-4D61-83C8-1BA469E1F71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Sheet1!$A$2:$F$2</c:f>
              <c:numCache>
                <c:formatCode>General</c:formatCode>
                <c:ptCount val="6"/>
                <c:pt idx="0">
                  <c:v>3698.9322735504247</c:v>
                </c:pt>
                <c:pt idx="1">
                  <c:v>26</c:v>
                </c:pt>
                <c:pt idx="2">
                  <c:v>38</c:v>
                </c:pt>
                <c:pt idx="3">
                  <c:v>3678</c:v>
                </c:pt>
                <c:pt idx="4">
                  <c:v>479.45205479452125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233-4D61-83C8-1BA469E1F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806930304"/>
        <c:axId val="1"/>
      </c:barChart>
      <c:catAx>
        <c:axId val="80693030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20782.21805009923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806930304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2800" cap="none" baseline="0"/>
            </a:lvl1pPr>
          </a:lstStyle>
          <a:p>
            <a:r>
              <a:rPr lang="en-NZ" dirty="0"/>
              <a:t>Master title </a:t>
            </a:r>
            <a:r>
              <a:rPr lang="en-NZ" noProof="0" dirty="0"/>
              <a:t>style-do</a:t>
            </a:r>
            <a:r>
              <a:rPr lang="en-NZ" dirty="0"/>
              <a:t> not use capitals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765177"/>
            <a:ext cx="6400800" cy="19908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Presentation</a:t>
            </a:r>
            <a:r>
              <a:rPr lang="en-NZ" dirty="0"/>
              <a:t> to the </a:t>
            </a:r>
            <a:br>
              <a:rPr lang="en-NZ" dirty="0"/>
            </a:br>
            <a:r>
              <a:rPr lang="en-NZ" dirty="0"/>
              <a:t>&lt;&lt;Name of </a:t>
            </a:r>
            <a:r>
              <a:rPr lang="en-NZ" noProof="0" dirty="0"/>
              <a:t>Conference</a:t>
            </a:r>
            <a:r>
              <a:rPr lang="en-NZ" dirty="0"/>
              <a:t>, Organisation, Group&gt;&gt;</a:t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r>
              <a:rPr lang="en-NZ" dirty="0"/>
              <a:t>&lt;&lt;Presenter Name&gt;&gt;</a:t>
            </a:r>
            <a:br>
              <a:rPr lang="en-NZ" dirty="0"/>
            </a:br>
            <a:r>
              <a:rPr lang="en-NZ" dirty="0"/>
              <a:t>&lt;&lt;Date&gt;&gt;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rgbClr val="283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Rectangle 13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rgbClr val="8C3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Rectangle 14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rgbClr val="327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6" name="Picture 15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02375"/>
            <a:ext cx="2161039" cy="374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NZ" noProof="0" dirty="0"/>
              <a:t>&lt;&lt;Agenda&gt;&gt;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753" y="1412776"/>
            <a:ext cx="8229600" cy="4713387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buFont typeface="Arial" pitchFamily="34" charset="0"/>
              <a:buNone/>
              <a:defRPr sz="1800" baseline="0"/>
            </a:lvl1pPr>
            <a:lvl2pPr marL="648000">
              <a:defRPr sz="1800"/>
            </a:lvl2pPr>
            <a:lvl3pPr marL="9000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D1B840-C6E2-4071-9980-CCF5097A5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9" y="6425818"/>
            <a:ext cx="2161039" cy="3145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AE9144-1362-4A0F-AD09-A4C1C8D93E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3556" b="-1"/>
          <a:stretch/>
        </p:blipFill>
        <p:spPr>
          <a:xfrm flipV="1">
            <a:off x="2299888" y="6583082"/>
            <a:ext cx="6296556" cy="12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89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-Use Most O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spcBef>
                <a:spcPts val="600"/>
              </a:spcBef>
              <a:buFont typeface="Arial" pitchFamily="34" charset="0"/>
              <a:buNone/>
              <a:defRPr sz="1800"/>
            </a:lvl1pPr>
            <a:lvl2pPr marL="648000" indent="-284400">
              <a:buFont typeface="Arial" pitchFamily="34" charset="0"/>
              <a:buChar char="•"/>
              <a:defRPr sz="1800"/>
            </a:lvl2pPr>
            <a:lvl3pPr marL="900000" indent="-2304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63217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Draft-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b">
            <a:normAutofit/>
          </a:bodyPr>
          <a:lstStyle>
            <a:lvl1pPr algn="l">
              <a:defRPr sz="1800" b="0"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700808"/>
            <a:ext cx="7772400" cy="27060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social section header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867D-3287-409C-9E62-E5AC60F352BA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Rectangle 7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1" name="Picture 10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15822"/>
            <a:ext cx="2161039" cy="3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55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119991"/>
          </a:xfrm>
        </p:spPr>
        <p:txBody>
          <a:bodyPr/>
          <a:lstStyle>
            <a:lvl1pPr>
              <a:buNone/>
              <a:defRPr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7544" y="5626527"/>
            <a:ext cx="8229600" cy="432000"/>
          </a:xfrm>
        </p:spPr>
        <p:txBody>
          <a:bodyPr bIns="46800" anchor="ctr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aseline="0"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NZ" dirty="0"/>
              <a:t>If text is required on a chart slide, click to edit this text box and move to the position required.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57384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with sub-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Char char="‏"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79388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456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8456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Char char="‏"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80000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39552" y="1844824"/>
            <a:ext cx="3780000" cy="1588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96456" y="1846412"/>
            <a:ext cx="3780000" cy="1588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532F5F9-3F49-4AAA-BAD1-DCAD12263D6E}"/>
              </a:ext>
            </a:extLst>
          </p:cNvPr>
          <p:cNvSpPr txBox="1">
            <a:spLocks/>
          </p:cNvSpPr>
          <p:nvPr userDrawn="1"/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Georgia"/>
                <a:ea typeface="+mn-ea"/>
                <a:cs typeface="Georgi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22F46F-93C8-4F92-A74B-A69EBBCC9F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9" y="6425818"/>
            <a:ext cx="2161039" cy="3145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C3392A-A434-4A63-B1FC-7F45D7199F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3556" b="-1"/>
          <a:stretch/>
        </p:blipFill>
        <p:spPr>
          <a:xfrm flipV="1">
            <a:off x="2299888" y="6583082"/>
            <a:ext cx="6296556" cy="12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75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80534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NZ" noProof="0" dirty="0"/>
              <a:t>Click to edit Master-Title only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28710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4000"/>
            <a:ext cx="5111750" cy="5661304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644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791452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2800" cap="none" baseline="0"/>
            </a:lvl1pPr>
          </a:lstStyle>
          <a:p>
            <a:r>
              <a:rPr lang="en-NZ" dirty="0"/>
              <a:t>Master title </a:t>
            </a:r>
            <a:r>
              <a:rPr lang="en-NZ" noProof="0" dirty="0"/>
              <a:t>style-do</a:t>
            </a:r>
            <a:r>
              <a:rPr lang="en-NZ" dirty="0"/>
              <a:t> not use capitals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765177"/>
            <a:ext cx="6400800" cy="19908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Presentation</a:t>
            </a:r>
            <a:r>
              <a:rPr lang="en-NZ" dirty="0"/>
              <a:t> to the </a:t>
            </a:r>
            <a:br>
              <a:rPr lang="en-NZ" dirty="0"/>
            </a:br>
            <a:r>
              <a:rPr lang="en-NZ" dirty="0"/>
              <a:t>&lt;&lt;Name of </a:t>
            </a:r>
            <a:r>
              <a:rPr lang="en-NZ" noProof="0" dirty="0"/>
              <a:t>Conference</a:t>
            </a:r>
            <a:r>
              <a:rPr lang="en-NZ" dirty="0"/>
              <a:t>, Organisation, Group&gt;&gt;</a:t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r>
              <a:rPr lang="en-NZ" dirty="0"/>
              <a:t>&lt;&lt;Presenter Name&gt;&gt;</a:t>
            </a:r>
            <a:br>
              <a:rPr lang="en-NZ" dirty="0"/>
            </a:br>
            <a:r>
              <a:rPr lang="en-NZ" dirty="0"/>
              <a:t>&lt;&lt;Date&gt;&gt;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rgbClr val="283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Rectangle 13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rgbClr val="8C3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Rectangle 14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rgbClr val="327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6" name="Picture 15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02375"/>
            <a:ext cx="2161039" cy="3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4750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NZ" noProof="0" dirty="0"/>
              <a:t>&lt;&lt;Agenda&gt;&gt;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753" y="1412776"/>
            <a:ext cx="8229600" cy="4713387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buFont typeface="Arial" pitchFamily="34" charset="0"/>
              <a:buNone/>
              <a:defRPr sz="1800" baseline="0"/>
            </a:lvl1pPr>
            <a:lvl2pPr marL="648000">
              <a:defRPr sz="1800"/>
            </a:lvl2pPr>
            <a:lvl3pPr marL="9000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2481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-Use Most O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35624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Font typeface="Arial" pitchFamily="34" charset="0"/>
              <a:buNone/>
              <a:defRPr sz="1800"/>
            </a:lvl1pPr>
            <a:lvl2pPr marL="648000" indent="-284400">
              <a:buFont typeface="Arial" pitchFamily="34" charset="0"/>
              <a:buChar char="•"/>
              <a:defRPr sz="1800"/>
            </a:lvl2pPr>
            <a:lvl3pPr marL="900000" indent="-2304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-Use Most O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spcBef>
                <a:spcPts val="600"/>
              </a:spcBef>
              <a:buFont typeface="Arial" pitchFamily="34" charset="0"/>
              <a:buNone/>
              <a:defRPr sz="1800"/>
            </a:lvl1pPr>
            <a:lvl2pPr marL="648000" indent="-284400">
              <a:buFont typeface="Arial" pitchFamily="34" charset="0"/>
              <a:buChar char="•"/>
              <a:defRPr sz="1800"/>
            </a:lvl2pPr>
            <a:lvl3pPr marL="900000" indent="-2304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18557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2_Draft-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b">
            <a:normAutofit/>
          </a:bodyPr>
          <a:lstStyle>
            <a:lvl1pPr algn="l">
              <a:defRPr sz="1800" b="0"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700808"/>
            <a:ext cx="7772400" cy="27060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environment section header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867D-3287-409C-9E62-E5AC60F352BA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Rectangle 7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1" name="Picture 10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29269"/>
            <a:ext cx="2161039" cy="3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55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119991"/>
          </a:xfrm>
        </p:spPr>
        <p:txBody>
          <a:bodyPr/>
          <a:lstStyle>
            <a:lvl1pPr>
              <a:buNone/>
              <a:defRPr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7544" y="5626527"/>
            <a:ext cx="8229600" cy="432000"/>
          </a:xfrm>
        </p:spPr>
        <p:txBody>
          <a:bodyPr bIns="46800" anchor="ctr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aseline="0"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NZ" dirty="0"/>
              <a:t>If text is required on a chart slide, click to edit this text box and move to the position required.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913091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mparison with sub-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Char char="‏"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79388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456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8456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Char char="‏"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80000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39552" y="1844824"/>
            <a:ext cx="3780000" cy="1588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96456" y="1846412"/>
            <a:ext cx="3780000" cy="1588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599772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2745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NZ" noProof="0" dirty="0"/>
              <a:t>Click to edit Master-Title only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172381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4000"/>
            <a:ext cx="5111750" cy="5661304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644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904304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2800" cap="none" baseline="0"/>
            </a:lvl1pPr>
          </a:lstStyle>
          <a:p>
            <a:r>
              <a:rPr lang="en-NZ" dirty="0"/>
              <a:t>Master title </a:t>
            </a:r>
            <a:r>
              <a:rPr lang="en-NZ" noProof="0" dirty="0"/>
              <a:t>style-do</a:t>
            </a:r>
            <a:r>
              <a:rPr lang="en-NZ" dirty="0"/>
              <a:t> not use capitals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765177"/>
            <a:ext cx="6400800" cy="19908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Presentation</a:t>
            </a:r>
            <a:r>
              <a:rPr lang="en-NZ" dirty="0"/>
              <a:t> to the </a:t>
            </a:r>
            <a:br>
              <a:rPr lang="en-NZ" dirty="0"/>
            </a:br>
            <a:r>
              <a:rPr lang="en-NZ" dirty="0"/>
              <a:t>&lt;&lt;Name of </a:t>
            </a:r>
            <a:r>
              <a:rPr lang="en-NZ" noProof="0" dirty="0"/>
              <a:t>Conference</a:t>
            </a:r>
            <a:r>
              <a:rPr lang="en-NZ" dirty="0"/>
              <a:t>, Organisation, Group&gt;&gt;</a:t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r>
              <a:rPr lang="en-NZ" dirty="0"/>
              <a:t>&lt;&lt;Presenter Name&gt;&gt;</a:t>
            </a:r>
            <a:br>
              <a:rPr lang="en-NZ" dirty="0"/>
            </a:br>
            <a:r>
              <a:rPr lang="en-NZ" dirty="0"/>
              <a:t>&lt;&lt;Date&gt;&gt;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rgbClr val="283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Rectangle 13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rgbClr val="8C3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Rectangle 14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rgbClr val="327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6" name="Picture 15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02375"/>
            <a:ext cx="2161039" cy="3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6117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NZ" noProof="0" dirty="0"/>
              <a:t>&lt;&lt;Agenda&gt;&gt;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753" y="1412776"/>
            <a:ext cx="8229600" cy="4713387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buFont typeface="Arial" pitchFamily="34" charset="0"/>
              <a:buNone/>
              <a:defRPr sz="1800" baseline="0"/>
            </a:lvl1pPr>
            <a:lvl2pPr marL="648000">
              <a:defRPr sz="1800"/>
            </a:lvl2pPr>
            <a:lvl3pPr marL="9000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20885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-Use Most O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spcBef>
                <a:spcPts val="600"/>
              </a:spcBef>
              <a:buFont typeface="Arial" pitchFamily="34" charset="0"/>
              <a:buNone/>
              <a:defRPr sz="1800"/>
            </a:lvl1pPr>
            <a:lvl2pPr marL="648000" indent="-284400">
              <a:buFont typeface="Arial" pitchFamily="34" charset="0"/>
              <a:buChar char="•"/>
              <a:defRPr sz="1800"/>
            </a:lvl2pPr>
            <a:lvl3pPr marL="900000" indent="-2304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3695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aft-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700808"/>
            <a:ext cx="7772400" cy="27060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economic section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867D-3287-409C-9E62-E5AC60F352BA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5" name="Rectangle 14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Rectangle 15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Rectangle 16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8" name="Picture 17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02375"/>
            <a:ext cx="2161039" cy="3745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Draft-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b">
            <a:normAutofit/>
          </a:bodyPr>
          <a:lstStyle>
            <a:lvl1pPr algn="l">
              <a:defRPr sz="1800" b="0"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700808"/>
            <a:ext cx="7772400" cy="27060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social section header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867D-3287-409C-9E62-E5AC60F352BA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Rectangle 7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1" name="Picture 10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15822"/>
            <a:ext cx="2161039" cy="3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11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119991"/>
          </a:xfrm>
        </p:spPr>
        <p:txBody>
          <a:bodyPr/>
          <a:lstStyle>
            <a:lvl1pPr>
              <a:buNone/>
              <a:defRPr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7544" y="5626527"/>
            <a:ext cx="8229600" cy="432000"/>
          </a:xfrm>
        </p:spPr>
        <p:txBody>
          <a:bodyPr bIns="46800" anchor="ctr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aseline="0"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NZ" dirty="0"/>
              <a:t>If text is required on a chart slide, click to edit this text box and move to the position required.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53152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 with sub-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Char char="‏"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79388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456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8456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Char char="‏"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80000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39552" y="1844824"/>
            <a:ext cx="3780000" cy="1588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96456" y="1846412"/>
            <a:ext cx="3780000" cy="1588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887689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80790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NZ" noProof="0" dirty="0"/>
              <a:t>Click to edit Master-Title only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029577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4000"/>
            <a:ext cx="5111750" cy="5661304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644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03107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2800" cap="none" baseline="0"/>
            </a:lvl1pPr>
          </a:lstStyle>
          <a:p>
            <a:r>
              <a:rPr lang="en-NZ" dirty="0"/>
              <a:t>Master title </a:t>
            </a:r>
            <a:r>
              <a:rPr lang="en-NZ" noProof="0" dirty="0"/>
              <a:t>style-do</a:t>
            </a:r>
            <a:r>
              <a:rPr lang="en-NZ" dirty="0"/>
              <a:t> not use capitals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765177"/>
            <a:ext cx="6400800" cy="19908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Presentation</a:t>
            </a:r>
            <a:r>
              <a:rPr lang="en-NZ" dirty="0"/>
              <a:t> to the </a:t>
            </a:r>
            <a:br>
              <a:rPr lang="en-NZ" dirty="0"/>
            </a:br>
            <a:r>
              <a:rPr lang="en-NZ" dirty="0"/>
              <a:t>&lt;&lt;Name of </a:t>
            </a:r>
            <a:r>
              <a:rPr lang="en-NZ" noProof="0" dirty="0"/>
              <a:t>Conference</a:t>
            </a:r>
            <a:r>
              <a:rPr lang="en-NZ" dirty="0"/>
              <a:t>, Organisation, Group&gt;&gt;</a:t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r>
              <a:rPr lang="en-NZ" dirty="0"/>
              <a:t>&lt;&lt;Presenter Name&gt;&gt;</a:t>
            </a:r>
            <a:br>
              <a:rPr lang="en-NZ" dirty="0"/>
            </a:br>
            <a:r>
              <a:rPr lang="en-NZ" dirty="0"/>
              <a:t>&lt;&lt;Date&gt;&gt;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rgbClr val="283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Rectangle 13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rgbClr val="8C3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Rectangle 14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rgbClr val="3278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6" name="Picture 15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02375"/>
            <a:ext cx="2161039" cy="3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442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NZ" noProof="0" dirty="0"/>
              <a:t>&lt;&lt;Agenda&gt;&gt;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753" y="1412776"/>
            <a:ext cx="8229600" cy="4713387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buFont typeface="Arial" pitchFamily="34" charset="0"/>
              <a:buNone/>
              <a:defRPr sz="1800" baseline="0"/>
            </a:lvl1pPr>
            <a:lvl2pPr marL="648000">
              <a:defRPr sz="1800"/>
            </a:lvl2pPr>
            <a:lvl3pPr marL="9000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976091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-Use Most O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spcBef>
                <a:spcPts val="600"/>
              </a:spcBef>
              <a:buFont typeface="Arial" pitchFamily="34" charset="0"/>
              <a:buNone/>
              <a:defRPr sz="1800"/>
            </a:lvl1pPr>
            <a:lvl2pPr marL="648000" indent="-284400">
              <a:buFont typeface="Arial" pitchFamily="34" charset="0"/>
              <a:buChar char="•"/>
              <a:defRPr sz="1800"/>
            </a:lvl2pPr>
            <a:lvl3pPr marL="900000" indent="-230400">
              <a:buFont typeface="Arial" pitchFamily="34" charset="0"/>
              <a:buChar char="–"/>
              <a:defRPr sz="1800"/>
            </a:lvl3pPr>
            <a:lvl4pPr marL="1116000" indent="-230400">
              <a:buFont typeface="Wingdings" pitchFamily="2" charset="2"/>
              <a:buChar char="§"/>
              <a:defRPr sz="1800"/>
            </a:lvl4pPr>
            <a:lvl5pPr marL="1368000">
              <a:buFont typeface="Arial" pitchFamily="34" charset="0"/>
              <a:buChar char="»"/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842225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2_Draft-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b">
            <a:normAutofit/>
          </a:bodyPr>
          <a:lstStyle>
            <a:lvl1pPr algn="l">
              <a:defRPr sz="1800" b="0"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700808"/>
            <a:ext cx="7772400" cy="27060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environment section header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867D-3287-409C-9E62-E5AC60F352BA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Rectangle 7"/>
          <p:cNvSpPr/>
          <p:nvPr/>
        </p:nvSpPr>
        <p:spPr>
          <a:xfrm>
            <a:off x="1406496" y="3560198"/>
            <a:ext cx="2124236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3602740" y="3560198"/>
            <a:ext cx="2124236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5798984" y="3560198"/>
            <a:ext cx="2124236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1" name="Picture 10" descr="ShS Logo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29269"/>
            <a:ext cx="2161039" cy="3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5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119991"/>
          </a:xfrm>
        </p:spPr>
        <p:txBody>
          <a:bodyPr/>
          <a:lstStyle>
            <a:lvl1pPr>
              <a:buNone/>
              <a:defRPr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7544" y="5626527"/>
            <a:ext cx="8229600" cy="432000"/>
          </a:xfrm>
        </p:spPr>
        <p:txBody>
          <a:bodyPr bIns="46800" anchor="ctr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aseline="0"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NZ" dirty="0"/>
              <a:t>If text is required on a chart slide, click to edit this text box and move to the position required.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119991"/>
          </a:xfrm>
        </p:spPr>
        <p:txBody>
          <a:bodyPr/>
          <a:lstStyle>
            <a:lvl1pPr>
              <a:buNone/>
              <a:defRPr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67544" y="5626527"/>
            <a:ext cx="8229600" cy="432000"/>
          </a:xfrm>
        </p:spPr>
        <p:txBody>
          <a:bodyPr bIns="46800" anchor="ctr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aseline="0"/>
            </a:lvl1pPr>
            <a:lvl2pPr marL="648000">
              <a:defRPr/>
            </a:lvl2pPr>
            <a:lvl3pPr marL="900000">
              <a:buFont typeface="Wingdings" pitchFamily="2" charset="2"/>
              <a:buChar char="§"/>
              <a:defRPr/>
            </a:lvl3pPr>
            <a:lvl4pPr marL="1116000" indent="-230400">
              <a:buFont typeface="Arial" pitchFamily="34" charset="0"/>
              <a:buChar char="»"/>
              <a:defRPr/>
            </a:lvl4pPr>
            <a:lvl5pPr marL="1368000">
              <a:buFont typeface="Arial" pitchFamily="34" charset="0"/>
              <a:buChar char="–"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NZ" dirty="0"/>
              <a:t>If text is required on a chart slide, click to edit this text box and move to the position required.</a:t>
            </a:r>
            <a:endParaRPr lang="en-NZ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688626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mparison with sub-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Char char="‏"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79388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456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8456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Char char="‏"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80000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39552" y="1844824"/>
            <a:ext cx="3780000" cy="1588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96456" y="1846412"/>
            <a:ext cx="3780000" cy="1588"/>
          </a:xfrm>
          <a:prstGeom prst="line">
            <a:avLst/>
          </a:prstGeom>
          <a:ln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033980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48306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NZ" noProof="0" dirty="0"/>
              <a:t>Click to edit Master-Title only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348517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4000"/>
            <a:ext cx="5111750" cy="5661304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644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71245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sub-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None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79388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456" y="1484784"/>
            <a:ext cx="3888000" cy="432000"/>
          </a:xfrm>
        </p:spPr>
        <p:txBody>
          <a:bodyPr anchor="t">
            <a:norm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8456" y="1972114"/>
            <a:ext cx="3888000" cy="433720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ClrTx/>
              <a:buFont typeface="Arial" pitchFamily="34" charset="0"/>
              <a:buNone/>
              <a:defRPr sz="1600"/>
            </a:lvl1pPr>
            <a:lvl2pPr marL="396000" indent="-180000">
              <a:spcBef>
                <a:spcPts val="0"/>
              </a:spcBef>
              <a:buClrTx/>
              <a:buFont typeface="Arial" pitchFamily="34" charset="0"/>
              <a:buChar char="•"/>
              <a:defRPr sz="1600"/>
            </a:lvl2pPr>
            <a:lvl3pPr marL="576000" indent="-180000">
              <a:spcBef>
                <a:spcPts val="0"/>
              </a:spcBef>
              <a:buClrTx/>
              <a:buFont typeface="Arial" pitchFamily="34" charset="0"/>
              <a:buChar char="–"/>
              <a:defRPr sz="1600"/>
            </a:lvl3pPr>
            <a:lvl4pPr marL="792000" indent="-180000">
              <a:spcBef>
                <a:spcPts val="0"/>
              </a:spcBef>
              <a:buClrTx/>
              <a:buFont typeface="Wingdings" pitchFamily="2" charset="2"/>
              <a:buChar char="§"/>
              <a:defRPr sz="1600"/>
            </a:lvl4pPr>
            <a:lvl5pPr marL="972000" indent="-180000">
              <a:spcBef>
                <a:spcPts val="0"/>
              </a:spcBef>
              <a:buClrTx/>
              <a:buFont typeface="Arial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39552" y="1844824"/>
            <a:ext cx="3780000" cy="1588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96456" y="1846412"/>
            <a:ext cx="3780000" cy="1588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912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NZ" noProof="0" dirty="0"/>
              <a:t>Click to edit Master-Title only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4000"/>
            <a:ext cx="5111750" cy="5661304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600"/>
            </a:lvl1pPr>
            <a:lvl2pPr marL="396000" indent="-180000">
              <a:buFont typeface="Arial" pitchFamily="34" charset="0"/>
              <a:buChar char="•"/>
              <a:defRPr sz="1600"/>
            </a:lvl2pPr>
            <a:lvl3pPr marL="576000" indent="-180000">
              <a:buFont typeface="Arial" pitchFamily="34" charset="0"/>
              <a:buChar char="–"/>
              <a:defRPr sz="1600"/>
            </a:lvl3pPr>
            <a:lvl4pPr marL="792000" indent="-180000">
              <a:buFont typeface="Wingdings" pitchFamily="2" charset="2"/>
              <a:buChar char="§"/>
              <a:defRPr sz="1600"/>
            </a:lvl4pPr>
            <a:lvl5pPr marL="972000" indent="-180000">
              <a:buFont typeface="Arial" pitchFamily="34" charset="0"/>
              <a:buChar char="»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644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‹#›</a:t>
            </a:fld>
            <a:endParaRPr lang="en-NZ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4D0667E-EDC6-4DF4-9DA6-9ED39EEDB3B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608018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think-cell Slide" r:id="rId5" imgW="503" imgH="503" progId="TCLayout.ActiveDocument.1">
                  <p:embed/>
                </p:oleObj>
              </mc:Choice>
              <mc:Fallback>
                <p:oleObj name="think-cell Slide" r:id="rId5" imgW="503" imgH="50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4D0667E-EDC6-4DF4-9DA6-9ED39EEDB3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38A9B01F-BF71-44B0-8FA3-133F0B0D708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NZ" sz="2800" b="1" i="0" baseline="0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092325"/>
            <a:ext cx="7772400" cy="1470025"/>
          </a:xfrm>
        </p:spPr>
        <p:txBody>
          <a:bodyPr>
            <a:normAutofit/>
          </a:bodyPr>
          <a:lstStyle>
            <a:lvl1pPr algn="ctr">
              <a:defRPr sz="2800" cap="none" baseline="0"/>
            </a:lvl1pPr>
          </a:lstStyle>
          <a:p>
            <a:r>
              <a:rPr lang="en-NZ" dirty="0"/>
              <a:t>Master title </a:t>
            </a:r>
            <a:r>
              <a:rPr lang="en-NZ" noProof="0" dirty="0"/>
              <a:t>style-do</a:t>
            </a:r>
            <a:r>
              <a:rPr lang="en-NZ" dirty="0"/>
              <a:t> not use capitals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22327"/>
            <a:ext cx="6400800" cy="19908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Presentation</a:t>
            </a:r>
            <a:r>
              <a:rPr lang="en-NZ" dirty="0"/>
              <a:t> to the </a:t>
            </a:r>
            <a:br>
              <a:rPr lang="en-NZ" dirty="0"/>
            </a:br>
            <a:r>
              <a:rPr lang="en-NZ" dirty="0"/>
              <a:t>&lt;&lt;Name of </a:t>
            </a:r>
            <a:r>
              <a:rPr lang="en-NZ" noProof="0" dirty="0"/>
              <a:t>Conference</a:t>
            </a:r>
            <a:r>
              <a:rPr lang="en-NZ" dirty="0"/>
              <a:t>, Organisation, Group&gt;&gt;</a:t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r>
              <a:rPr lang="en-NZ" dirty="0"/>
              <a:t>&lt;&lt;Presenter Name&gt;&gt;</a:t>
            </a:r>
            <a:br>
              <a:rPr lang="en-NZ" dirty="0"/>
            </a:br>
            <a:r>
              <a:rPr lang="en-NZ" dirty="0"/>
              <a:t>&lt;&lt;Date&gt;&gt;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849" y="6332400"/>
            <a:ext cx="2161039" cy="3145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E477532-2B7C-46B9-9EED-BDE4851BF5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t="3556" b="-1"/>
          <a:stretch/>
        </p:blipFill>
        <p:spPr>
          <a:xfrm flipV="1">
            <a:off x="1765365" y="3637149"/>
            <a:ext cx="5613270" cy="11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97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tif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1.tiff"/><Relationship Id="rId5" Type="http://schemas.openxmlformats.org/officeDocument/2006/relationships/slideLayout" Target="../slideLayouts/slideLayout22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image" Target="../media/image1.tiff"/><Relationship Id="rId5" Type="http://schemas.openxmlformats.org/officeDocument/2006/relationships/slideLayout" Target="../slideLayouts/slideLayout31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1.tiff"/><Relationship Id="rId5" Type="http://schemas.openxmlformats.org/officeDocument/2006/relationships/slideLayout" Target="../slideLayouts/slideLayout40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917"/>
            <a:ext cx="8229600" cy="9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63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13" name="Group 12"/>
          <p:cNvGrpSpPr/>
          <p:nvPr/>
        </p:nvGrpSpPr>
        <p:grpSpPr>
          <a:xfrm>
            <a:off x="295000" y="6410412"/>
            <a:ext cx="8026625" cy="255221"/>
            <a:chOff x="469811" y="5401887"/>
            <a:chExt cx="8026625" cy="255221"/>
          </a:xfrm>
        </p:grpSpPr>
        <p:sp>
          <p:nvSpPr>
            <p:cNvPr id="14" name="Rectangle 13"/>
            <p:cNvSpPr/>
            <p:nvPr/>
          </p:nvSpPr>
          <p:spPr>
            <a:xfrm>
              <a:off x="1979712" y="5607398"/>
              <a:ext cx="2124236" cy="45719"/>
            </a:xfrm>
            <a:prstGeom prst="rect">
              <a:avLst/>
            </a:prstGeom>
            <a:solidFill>
              <a:srgbClr val="283C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75956" y="5607398"/>
              <a:ext cx="2124236" cy="45719"/>
            </a:xfrm>
            <a:prstGeom prst="rect">
              <a:avLst/>
            </a:prstGeom>
            <a:solidFill>
              <a:srgbClr val="8C3C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72200" y="5607398"/>
              <a:ext cx="2124236" cy="45719"/>
            </a:xfrm>
            <a:prstGeom prst="rect">
              <a:avLst/>
            </a:prstGeom>
            <a:solidFill>
              <a:srgbClr val="327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17" name="Picture 16" descr="ShS Logo.tiff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811" y="5401887"/>
              <a:ext cx="1472429" cy="255221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2" r:id="rId4"/>
    <p:sldLayoutId id="2147483653" r:id="rId5"/>
    <p:sldLayoutId id="2147483652" r:id="rId6"/>
    <p:sldLayoutId id="2147483654" r:id="rId7"/>
    <p:sldLayoutId id="2147483656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300" b="1" kern="1200" cap="all" baseline="0">
          <a:solidFill>
            <a:schemeClr val="tx1"/>
          </a:solidFill>
          <a:latin typeface="Georgia"/>
          <a:ea typeface="+mj-ea"/>
          <a:cs typeface="Georgia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/>
          <a:ea typeface="+mn-ea"/>
          <a:cs typeface="Georgia"/>
        </a:defRPr>
      </a:lvl1pPr>
      <a:lvl2pPr marL="64800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eorgia"/>
          <a:ea typeface="+mn-ea"/>
          <a:cs typeface="Georgia"/>
        </a:defRPr>
      </a:lvl2pPr>
      <a:lvl3pPr marL="900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Georgia"/>
          <a:ea typeface="+mn-ea"/>
          <a:cs typeface="Georgia"/>
        </a:defRPr>
      </a:lvl3pPr>
      <a:lvl4pPr marL="1116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Georgia"/>
          <a:ea typeface="+mn-ea"/>
          <a:cs typeface="Georgia"/>
        </a:defRPr>
      </a:lvl4pPr>
      <a:lvl5pPr marL="13680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Georgia"/>
          <a:ea typeface="+mn-ea"/>
          <a:cs typeface="Georgi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917"/>
            <a:ext cx="8229600" cy="9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63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5206" y="6132352"/>
            <a:ext cx="6961594" cy="529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6995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6" r:id="rId3"/>
    <p:sldLayoutId id="2147483673" r:id="rId4"/>
    <p:sldLayoutId id="2147483699" r:id="rId5"/>
    <p:sldLayoutId id="2147483679" r:id="rId6"/>
    <p:sldLayoutId id="2147483681" r:id="rId7"/>
    <p:sldLayoutId id="2147483682" r:id="rId8"/>
    <p:sldLayoutId id="2147483683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300" b="1" kern="1200" cap="all" baseline="0">
          <a:solidFill>
            <a:schemeClr val="tx1"/>
          </a:solidFill>
          <a:latin typeface="Georgia"/>
          <a:ea typeface="+mj-ea"/>
          <a:cs typeface="Georgia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/>
          <a:ea typeface="+mn-ea"/>
          <a:cs typeface="Georgia"/>
        </a:defRPr>
      </a:lvl1pPr>
      <a:lvl2pPr marL="64800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eorgia"/>
          <a:ea typeface="+mn-ea"/>
          <a:cs typeface="Georgia"/>
        </a:defRPr>
      </a:lvl2pPr>
      <a:lvl3pPr marL="900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Georgia"/>
          <a:ea typeface="+mn-ea"/>
          <a:cs typeface="Georgia"/>
        </a:defRPr>
      </a:lvl3pPr>
      <a:lvl4pPr marL="1116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Georgia"/>
          <a:ea typeface="+mn-ea"/>
          <a:cs typeface="Georgia"/>
        </a:defRPr>
      </a:lvl4pPr>
      <a:lvl5pPr marL="13680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Georgia"/>
          <a:ea typeface="+mn-ea"/>
          <a:cs typeface="Georgi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917"/>
            <a:ext cx="8229600" cy="9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63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13" name="Group 12"/>
          <p:cNvGrpSpPr/>
          <p:nvPr/>
        </p:nvGrpSpPr>
        <p:grpSpPr>
          <a:xfrm>
            <a:off x="295000" y="6410412"/>
            <a:ext cx="8026625" cy="255221"/>
            <a:chOff x="469811" y="5401887"/>
            <a:chExt cx="8026625" cy="255221"/>
          </a:xfrm>
        </p:grpSpPr>
        <p:sp>
          <p:nvSpPr>
            <p:cNvPr id="14" name="Rectangle 13"/>
            <p:cNvSpPr/>
            <p:nvPr/>
          </p:nvSpPr>
          <p:spPr>
            <a:xfrm>
              <a:off x="1979712" y="5607398"/>
              <a:ext cx="2124236" cy="45719"/>
            </a:xfrm>
            <a:prstGeom prst="rect">
              <a:avLst/>
            </a:prstGeom>
            <a:solidFill>
              <a:srgbClr val="283C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75956" y="5607398"/>
              <a:ext cx="2124236" cy="45719"/>
            </a:xfrm>
            <a:prstGeom prst="rect">
              <a:avLst/>
            </a:prstGeom>
            <a:solidFill>
              <a:srgbClr val="8C3C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72200" y="5607398"/>
              <a:ext cx="2124236" cy="45719"/>
            </a:xfrm>
            <a:prstGeom prst="rect">
              <a:avLst/>
            </a:prstGeom>
            <a:solidFill>
              <a:srgbClr val="327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17" name="Picture 16" descr="ShS Logo.tiff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811" y="5401887"/>
              <a:ext cx="1472429" cy="255221"/>
            </a:xfrm>
            <a:prstGeom prst="rect">
              <a:avLst/>
            </a:prstGeom>
          </p:spPr>
        </p:pic>
      </p:grp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5206" y="6132352"/>
            <a:ext cx="6961594" cy="529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5461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1" r:id="rId3"/>
    <p:sldLayoutId id="2147483689" r:id="rId4"/>
    <p:sldLayoutId id="2147483700" r:id="rId5"/>
    <p:sldLayoutId id="2147483695" r:id="rId6"/>
    <p:sldLayoutId id="2147483696" r:id="rId7"/>
    <p:sldLayoutId id="2147483697" r:id="rId8"/>
    <p:sldLayoutId id="2147483698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300" b="1" kern="1200" cap="all" baseline="0">
          <a:solidFill>
            <a:schemeClr val="tx1"/>
          </a:solidFill>
          <a:latin typeface="Georgia"/>
          <a:ea typeface="+mj-ea"/>
          <a:cs typeface="Georgia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/>
          <a:ea typeface="+mn-ea"/>
          <a:cs typeface="Georgia"/>
        </a:defRPr>
      </a:lvl1pPr>
      <a:lvl2pPr marL="64800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eorgia"/>
          <a:ea typeface="+mn-ea"/>
          <a:cs typeface="Georgia"/>
        </a:defRPr>
      </a:lvl2pPr>
      <a:lvl3pPr marL="900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Georgia"/>
          <a:ea typeface="+mn-ea"/>
          <a:cs typeface="Georgia"/>
        </a:defRPr>
      </a:lvl3pPr>
      <a:lvl4pPr marL="1116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Georgia"/>
          <a:ea typeface="+mn-ea"/>
          <a:cs typeface="Georgia"/>
        </a:defRPr>
      </a:lvl4pPr>
      <a:lvl5pPr marL="13680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Georgia"/>
          <a:ea typeface="+mn-ea"/>
          <a:cs typeface="Georgi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917"/>
            <a:ext cx="8229600" cy="9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63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13" name="Group 12"/>
          <p:cNvGrpSpPr/>
          <p:nvPr/>
        </p:nvGrpSpPr>
        <p:grpSpPr>
          <a:xfrm>
            <a:off x="295000" y="6410412"/>
            <a:ext cx="8026625" cy="255221"/>
            <a:chOff x="469811" y="5401887"/>
            <a:chExt cx="8026625" cy="255221"/>
          </a:xfrm>
        </p:grpSpPr>
        <p:sp>
          <p:nvSpPr>
            <p:cNvPr id="14" name="Rectangle 13"/>
            <p:cNvSpPr/>
            <p:nvPr/>
          </p:nvSpPr>
          <p:spPr>
            <a:xfrm>
              <a:off x="1979712" y="5607398"/>
              <a:ext cx="2124236" cy="45719"/>
            </a:xfrm>
            <a:prstGeom prst="rect">
              <a:avLst/>
            </a:prstGeom>
            <a:solidFill>
              <a:srgbClr val="283C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75956" y="5607398"/>
              <a:ext cx="2124236" cy="45719"/>
            </a:xfrm>
            <a:prstGeom prst="rect">
              <a:avLst/>
            </a:prstGeom>
            <a:solidFill>
              <a:srgbClr val="8C3C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72200" y="5607398"/>
              <a:ext cx="2124236" cy="45719"/>
            </a:xfrm>
            <a:prstGeom prst="rect">
              <a:avLst/>
            </a:prstGeom>
            <a:solidFill>
              <a:srgbClr val="327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17" name="Picture 16" descr="ShS Logo.tiff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811" y="5401887"/>
              <a:ext cx="1472429" cy="255221"/>
            </a:xfrm>
            <a:prstGeom prst="rect">
              <a:avLst/>
            </a:prstGeom>
          </p:spPr>
        </p:pic>
      </p:grp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5206" y="6132352"/>
            <a:ext cx="6961594" cy="529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1479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300" b="1" kern="1200" cap="all" baseline="0">
          <a:solidFill>
            <a:schemeClr val="tx1"/>
          </a:solidFill>
          <a:latin typeface="Georgia"/>
          <a:ea typeface="+mj-ea"/>
          <a:cs typeface="Georgia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/>
          <a:ea typeface="+mn-ea"/>
          <a:cs typeface="Georgia"/>
        </a:defRPr>
      </a:lvl1pPr>
      <a:lvl2pPr marL="64800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eorgia"/>
          <a:ea typeface="+mn-ea"/>
          <a:cs typeface="Georgia"/>
        </a:defRPr>
      </a:lvl2pPr>
      <a:lvl3pPr marL="900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Georgia"/>
          <a:ea typeface="+mn-ea"/>
          <a:cs typeface="Georgia"/>
        </a:defRPr>
      </a:lvl3pPr>
      <a:lvl4pPr marL="1116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Georgia"/>
          <a:ea typeface="+mn-ea"/>
          <a:cs typeface="Georgia"/>
        </a:defRPr>
      </a:lvl4pPr>
      <a:lvl5pPr marL="13680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Georgia"/>
          <a:ea typeface="+mn-ea"/>
          <a:cs typeface="Georgi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917"/>
            <a:ext cx="8229600" cy="9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NZ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63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494" y="6509857"/>
            <a:ext cx="468314" cy="305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DF7345D1-B9C0-4731-98DD-ECCC4DD23BB8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13" name="Group 12"/>
          <p:cNvGrpSpPr/>
          <p:nvPr/>
        </p:nvGrpSpPr>
        <p:grpSpPr>
          <a:xfrm>
            <a:off x="295000" y="6410412"/>
            <a:ext cx="8026625" cy="255221"/>
            <a:chOff x="469811" y="5401887"/>
            <a:chExt cx="8026625" cy="255221"/>
          </a:xfrm>
        </p:grpSpPr>
        <p:sp>
          <p:nvSpPr>
            <p:cNvPr id="14" name="Rectangle 13"/>
            <p:cNvSpPr/>
            <p:nvPr/>
          </p:nvSpPr>
          <p:spPr>
            <a:xfrm>
              <a:off x="1979712" y="5607398"/>
              <a:ext cx="2124236" cy="45719"/>
            </a:xfrm>
            <a:prstGeom prst="rect">
              <a:avLst/>
            </a:prstGeom>
            <a:solidFill>
              <a:srgbClr val="283C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75956" y="5607398"/>
              <a:ext cx="2124236" cy="45719"/>
            </a:xfrm>
            <a:prstGeom prst="rect">
              <a:avLst/>
            </a:prstGeom>
            <a:solidFill>
              <a:srgbClr val="8C3C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72200" y="5607398"/>
              <a:ext cx="2124236" cy="45719"/>
            </a:xfrm>
            <a:prstGeom prst="rect">
              <a:avLst/>
            </a:prstGeom>
            <a:solidFill>
              <a:srgbClr val="327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17" name="Picture 16" descr="ShS Logo.tiff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811" y="5401887"/>
              <a:ext cx="1472429" cy="255221"/>
            </a:xfrm>
            <a:prstGeom prst="rect">
              <a:avLst/>
            </a:prstGeom>
          </p:spPr>
        </p:pic>
      </p:grp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5206" y="6132352"/>
            <a:ext cx="6961594" cy="529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defRPr>
            </a:lvl1pPr>
          </a:lstStyle>
          <a:p>
            <a:r>
              <a:rPr lang="en-NZ"/>
              <a:t>&lt;insert or delete footer&gt;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94311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300" b="1" kern="1200" cap="all" baseline="0">
          <a:solidFill>
            <a:schemeClr val="tx1"/>
          </a:solidFill>
          <a:latin typeface="Georgia"/>
          <a:ea typeface="+mj-ea"/>
          <a:cs typeface="Georgia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Georgia"/>
          <a:ea typeface="+mn-ea"/>
          <a:cs typeface="Georgia"/>
        </a:defRPr>
      </a:lvl1pPr>
      <a:lvl2pPr marL="64800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eorgia"/>
          <a:ea typeface="+mn-ea"/>
          <a:cs typeface="Georgia"/>
        </a:defRPr>
      </a:lvl2pPr>
      <a:lvl3pPr marL="900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Georgia"/>
          <a:ea typeface="+mn-ea"/>
          <a:cs typeface="Georgia"/>
        </a:defRPr>
      </a:lvl3pPr>
      <a:lvl4pPr marL="1116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Georgia"/>
          <a:ea typeface="+mn-ea"/>
          <a:cs typeface="Georgia"/>
        </a:defRPr>
      </a:lvl4pPr>
      <a:lvl5pPr marL="13680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Georgia"/>
          <a:ea typeface="+mn-ea"/>
          <a:cs typeface="Georgi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1.bin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3.bin"/><Relationship Id="rId4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4.bin"/><Relationship Id="rId4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13" Type="http://schemas.openxmlformats.org/officeDocument/2006/relationships/slide" Target="slide9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slide" Target="slide2.xml"/><Relationship Id="rId2" Type="http://schemas.openxmlformats.org/officeDocument/2006/relationships/tags" Target="../tags/tag74.xml"/><Relationship Id="rId1" Type="http://schemas.openxmlformats.org/officeDocument/2006/relationships/vmlDrawing" Target="../drawings/vmlDrawing15.vml"/><Relationship Id="rId6" Type="http://schemas.openxmlformats.org/officeDocument/2006/relationships/tags" Target="../tags/tag78.xml"/><Relationship Id="rId11" Type="http://schemas.openxmlformats.org/officeDocument/2006/relationships/image" Target="../media/image5.emf"/><Relationship Id="rId5" Type="http://schemas.openxmlformats.org/officeDocument/2006/relationships/tags" Target="../tags/tag77.xml"/><Relationship Id="rId15" Type="http://schemas.openxmlformats.org/officeDocument/2006/relationships/slide" Target="slide35.xml"/><Relationship Id="rId10" Type="http://schemas.openxmlformats.org/officeDocument/2006/relationships/oleObject" Target="../embeddings/oleObject15.bin"/><Relationship Id="rId4" Type="http://schemas.openxmlformats.org/officeDocument/2006/relationships/tags" Target="../tags/tag76.xml"/><Relationship Id="rId9" Type="http://schemas.openxmlformats.org/officeDocument/2006/relationships/slideLayout" Target="../slideLayouts/slideLayout16.xml"/><Relationship Id="rId14" Type="http://schemas.openxmlformats.org/officeDocument/2006/relationships/slide" Target="slide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7.bin"/><Relationship Id="rId4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9.bin"/><Relationship Id="rId4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0.bin"/><Relationship Id="rId4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slide" Target="slide14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slide" Target="slide9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tags" Target="../tags/tag10.xml"/><Relationship Id="rId11" Type="http://schemas.openxmlformats.org/officeDocument/2006/relationships/image" Target="../media/image5.emf"/><Relationship Id="rId5" Type="http://schemas.openxmlformats.org/officeDocument/2006/relationships/tags" Target="../tags/tag9.xml"/><Relationship Id="rId15" Type="http://schemas.openxmlformats.org/officeDocument/2006/relationships/slide" Target="slide35.xml"/><Relationship Id="rId10" Type="http://schemas.openxmlformats.org/officeDocument/2006/relationships/oleObject" Target="../embeddings/oleObject3.bin"/><Relationship Id="rId4" Type="http://schemas.openxmlformats.org/officeDocument/2006/relationships/tags" Target="../tags/tag8.xml"/><Relationship Id="rId9" Type="http://schemas.openxmlformats.org/officeDocument/2006/relationships/slideLayout" Target="../slideLayouts/slideLayout16.xml"/><Relationship Id="rId14" Type="http://schemas.openxmlformats.org/officeDocument/2006/relationships/slide" Target="slide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6.png"/><Relationship Id="rId2" Type="http://schemas.openxmlformats.org/officeDocument/2006/relationships/tags" Target="../tags/tag91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1.bin"/><Relationship Id="rId4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7.png"/><Relationship Id="rId2" Type="http://schemas.openxmlformats.org/officeDocument/2006/relationships/tags" Target="../tags/tag9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3.bin"/><Relationship Id="rId4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4.bin"/><Relationship Id="rId4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tags" Target="../tags/tag110.xml"/><Relationship Id="rId18" Type="http://schemas.openxmlformats.org/officeDocument/2006/relationships/tags" Target="../tags/tag115.xml"/><Relationship Id="rId26" Type="http://schemas.openxmlformats.org/officeDocument/2006/relationships/tags" Target="../tags/tag123.xml"/><Relationship Id="rId3" Type="http://schemas.openxmlformats.org/officeDocument/2006/relationships/tags" Target="../tags/tag100.xml"/><Relationship Id="rId21" Type="http://schemas.openxmlformats.org/officeDocument/2006/relationships/tags" Target="../tags/tag118.xml"/><Relationship Id="rId7" Type="http://schemas.openxmlformats.org/officeDocument/2006/relationships/tags" Target="../tags/tag104.xml"/><Relationship Id="rId12" Type="http://schemas.openxmlformats.org/officeDocument/2006/relationships/tags" Target="../tags/tag109.xml"/><Relationship Id="rId17" Type="http://schemas.openxmlformats.org/officeDocument/2006/relationships/tags" Target="../tags/tag114.xml"/><Relationship Id="rId25" Type="http://schemas.openxmlformats.org/officeDocument/2006/relationships/tags" Target="../tags/tag122.xml"/><Relationship Id="rId2" Type="http://schemas.openxmlformats.org/officeDocument/2006/relationships/tags" Target="../tags/tag99.xml"/><Relationship Id="rId16" Type="http://schemas.openxmlformats.org/officeDocument/2006/relationships/tags" Target="../tags/tag113.xml"/><Relationship Id="rId20" Type="http://schemas.openxmlformats.org/officeDocument/2006/relationships/tags" Target="../tags/tag117.xml"/><Relationship Id="rId29" Type="http://schemas.openxmlformats.org/officeDocument/2006/relationships/oleObject" Target="../embeddings/oleObject25.bin"/><Relationship Id="rId1" Type="http://schemas.openxmlformats.org/officeDocument/2006/relationships/vmlDrawing" Target="../drawings/vmlDrawing25.vml"/><Relationship Id="rId6" Type="http://schemas.openxmlformats.org/officeDocument/2006/relationships/tags" Target="../tags/tag103.xml"/><Relationship Id="rId11" Type="http://schemas.openxmlformats.org/officeDocument/2006/relationships/tags" Target="../tags/tag108.xml"/><Relationship Id="rId24" Type="http://schemas.openxmlformats.org/officeDocument/2006/relationships/tags" Target="../tags/tag121.xml"/><Relationship Id="rId5" Type="http://schemas.openxmlformats.org/officeDocument/2006/relationships/tags" Target="../tags/tag102.xml"/><Relationship Id="rId15" Type="http://schemas.openxmlformats.org/officeDocument/2006/relationships/tags" Target="../tags/tag112.xml"/><Relationship Id="rId23" Type="http://schemas.openxmlformats.org/officeDocument/2006/relationships/tags" Target="../tags/tag120.xml"/><Relationship Id="rId28" Type="http://schemas.openxmlformats.org/officeDocument/2006/relationships/slideLayout" Target="../slideLayouts/slideLayout10.xml"/><Relationship Id="rId10" Type="http://schemas.openxmlformats.org/officeDocument/2006/relationships/tags" Target="../tags/tag107.xml"/><Relationship Id="rId19" Type="http://schemas.openxmlformats.org/officeDocument/2006/relationships/tags" Target="../tags/tag116.xml"/><Relationship Id="rId31" Type="http://schemas.openxmlformats.org/officeDocument/2006/relationships/chart" Target="../charts/chart1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tags" Target="../tags/tag111.xml"/><Relationship Id="rId22" Type="http://schemas.openxmlformats.org/officeDocument/2006/relationships/tags" Target="../tags/tag119.xml"/><Relationship Id="rId27" Type="http://schemas.openxmlformats.org/officeDocument/2006/relationships/tags" Target="../tags/tag124.xml"/><Relationship Id="rId30" Type="http://schemas.openxmlformats.org/officeDocument/2006/relationships/image" Target="../media/image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7" Type="http://schemas.openxmlformats.org/officeDocument/2006/relationships/image" Target="../media/image8.png"/><Relationship Id="rId2" Type="http://schemas.openxmlformats.org/officeDocument/2006/relationships/tags" Target="../tags/tag125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6.bin"/><Relationship Id="rId4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7.bin"/><Relationship Id="rId4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8.bin"/><Relationship Id="rId4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9.bin"/><Relationship Id="rId4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139.xml"/><Relationship Id="rId13" Type="http://schemas.openxmlformats.org/officeDocument/2006/relationships/slide" Target="slide9.xml"/><Relationship Id="rId3" Type="http://schemas.openxmlformats.org/officeDocument/2006/relationships/tags" Target="../tags/tag134.xml"/><Relationship Id="rId7" Type="http://schemas.openxmlformats.org/officeDocument/2006/relationships/tags" Target="../tags/tag138.xml"/><Relationship Id="rId12" Type="http://schemas.openxmlformats.org/officeDocument/2006/relationships/slide" Target="slide2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30.vml"/><Relationship Id="rId6" Type="http://schemas.openxmlformats.org/officeDocument/2006/relationships/tags" Target="../tags/tag137.xml"/><Relationship Id="rId11" Type="http://schemas.openxmlformats.org/officeDocument/2006/relationships/image" Target="../media/image5.emf"/><Relationship Id="rId5" Type="http://schemas.openxmlformats.org/officeDocument/2006/relationships/tags" Target="../tags/tag136.xml"/><Relationship Id="rId15" Type="http://schemas.openxmlformats.org/officeDocument/2006/relationships/slide" Target="slide35.xml"/><Relationship Id="rId10" Type="http://schemas.openxmlformats.org/officeDocument/2006/relationships/oleObject" Target="../embeddings/oleObject30.bin"/><Relationship Id="rId4" Type="http://schemas.openxmlformats.org/officeDocument/2006/relationships/tags" Target="../tags/tag135.xml"/><Relationship Id="rId9" Type="http://schemas.openxmlformats.org/officeDocument/2006/relationships/slideLayout" Target="../slideLayouts/slideLayout16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41.xml"/><Relationship Id="rId7" Type="http://schemas.openxmlformats.org/officeDocument/2006/relationships/image" Target="../media/image9.png"/><Relationship Id="rId2" Type="http://schemas.openxmlformats.org/officeDocument/2006/relationships/tags" Target="../tags/tag140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1.bin"/><Relationship Id="rId4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7" Type="http://schemas.openxmlformats.org/officeDocument/2006/relationships/image" Target="../media/image10.png"/><Relationship Id="rId2" Type="http://schemas.openxmlformats.org/officeDocument/2006/relationships/tags" Target="../tags/tag14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2.bin"/><Relationship Id="rId4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3.bin"/><Relationship Id="rId4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4.bin"/><Relationship Id="rId4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7" Type="http://schemas.openxmlformats.org/officeDocument/2006/relationships/image" Target="../media/image11.png"/><Relationship Id="rId2" Type="http://schemas.openxmlformats.org/officeDocument/2006/relationships/tags" Target="../tags/tag148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5.bin"/><Relationship Id="rId4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156.xml"/><Relationship Id="rId13" Type="http://schemas.openxmlformats.org/officeDocument/2006/relationships/slide" Target="slide9.xml"/><Relationship Id="rId3" Type="http://schemas.openxmlformats.org/officeDocument/2006/relationships/tags" Target="../tags/tag151.xml"/><Relationship Id="rId7" Type="http://schemas.openxmlformats.org/officeDocument/2006/relationships/tags" Target="../tags/tag155.xml"/><Relationship Id="rId12" Type="http://schemas.openxmlformats.org/officeDocument/2006/relationships/slide" Target="slide2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36.vml"/><Relationship Id="rId6" Type="http://schemas.openxmlformats.org/officeDocument/2006/relationships/tags" Target="../tags/tag154.xml"/><Relationship Id="rId11" Type="http://schemas.openxmlformats.org/officeDocument/2006/relationships/image" Target="../media/image5.emf"/><Relationship Id="rId5" Type="http://schemas.openxmlformats.org/officeDocument/2006/relationships/tags" Target="../tags/tag153.xml"/><Relationship Id="rId15" Type="http://schemas.openxmlformats.org/officeDocument/2006/relationships/slide" Target="slide29.xml"/><Relationship Id="rId10" Type="http://schemas.openxmlformats.org/officeDocument/2006/relationships/oleObject" Target="../embeddings/oleObject36.bin"/><Relationship Id="rId4" Type="http://schemas.openxmlformats.org/officeDocument/2006/relationships/tags" Target="../tags/tag152.xml"/><Relationship Id="rId9" Type="http://schemas.openxmlformats.org/officeDocument/2006/relationships/slideLayout" Target="../slideLayouts/slideLayout16.xml"/><Relationship Id="rId14" Type="http://schemas.openxmlformats.org/officeDocument/2006/relationships/slide" Target="slide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7.bin"/><Relationship Id="rId4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8.bin"/><Relationship Id="rId4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hyperlink" Target="http://www.demographia.com/dhi.pdf" TargetMode="External"/><Relationship Id="rId2" Type="http://schemas.openxmlformats.org/officeDocument/2006/relationships/tags" Target="../tags/tag1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34.xml"/><Relationship Id="rId18" Type="http://schemas.openxmlformats.org/officeDocument/2006/relationships/tags" Target="../tags/tag39.xml"/><Relationship Id="rId26" Type="http://schemas.openxmlformats.org/officeDocument/2006/relationships/tags" Target="../tags/tag47.xml"/><Relationship Id="rId39" Type="http://schemas.openxmlformats.org/officeDocument/2006/relationships/oleObject" Target="../embeddings/oleObject9.bin"/><Relationship Id="rId21" Type="http://schemas.openxmlformats.org/officeDocument/2006/relationships/tags" Target="../tags/tag42.xml"/><Relationship Id="rId34" Type="http://schemas.openxmlformats.org/officeDocument/2006/relationships/tags" Target="../tags/tag55.xml"/><Relationship Id="rId7" Type="http://schemas.openxmlformats.org/officeDocument/2006/relationships/tags" Target="../tags/tag28.xml"/><Relationship Id="rId12" Type="http://schemas.openxmlformats.org/officeDocument/2006/relationships/tags" Target="../tags/tag33.xml"/><Relationship Id="rId17" Type="http://schemas.openxmlformats.org/officeDocument/2006/relationships/tags" Target="../tags/tag38.xml"/><Relationship Id="rId25" Type="http://schemas.openxmlformats.org/officeDocument/2006/relationships/tags" Target="../tags/tag46.xml"/><Relationship Id="rId33" Type="http://schemas.openxmlformats.org/officeDocument/2006/relationships/tags" Target="../tags/tag54.xml"/><Relationship Id="rId38" Type="http://schemas.openxmlformats.org/officeDocument/2006/relationships/slideLayout" Target="../slideLayouts/slideLayout10.xml"/><Relationship Id="rId2" Type="http://schemas.openxmlformats.org/officeDocument/2006/relationships/tags" Target="../tags/tag23.xml"/><Relationship Id="rId16" Type="http://schemas.openxmlformats.org/officeDocument/2006/relationships/tags" Target="../tags/tag37.xml"/><Relationship Id="rId20" Type="http://schemas.openxmlformats.org/officeDocument/2006/relationships/tags" Target="../tags/tag41.xml"/><Relationship Id="rId29" Type="http://schemas.openxmlformats.org/officeDocument/2006/relationships/tags" Target="../tags/tag50.xml"/><Relationship Id="rId1" Type="http://schemas.openxmlformats.org/officeDocument/2006/relationships/vmlDrawing" Target="../drawings/vmlDrawing9.vml"/><Relationship Id="rId6" Type="http://schemas.openxmlformats.org/officeDocument/2006/relationships/tags" Target="../tags/tag27.xml"/><Relationship Id="rId11" Type="http://schemas.openxmlformats.org/officeDocument/2006/relationships/tags" Target="../tags/tag32.xml"/><Relationship Id="rId24" Type="http://schemas.openxmlformats.org/officeDocument/2006/relationships/tags" Target="../tags/tag45.xml"/><Relationship Id="rId32" Type="http://schemas.openxmlformats.org/officeDocument/2006/relationships/tags" Target="../tags/tag53.xml"/><Relationship Id="rId37" Type="http://schemas.openxmlformats.org/officeDocument/2006/relationships/tags" Target="../tags/tag58.xml"/><Relationship Id="rId40" Type="http://schemas.openxmlformats.org/officeDocument/2006/relationships/image" Target="../media/image5.emf"/><Relationship Id="rId5" Type="http://schemas.openxmlformats.org/officeDocument/2006/relationships/tags" Target="../tags/tag26.xml"/><Relationship Id="rId15" Type="http://schemas.openxmlformats.org/officeDocument/2006/relationships/tags" Target="../tags/tag36.xml"/><Relationship Id="rId23" Type="http://schemas.openxmlformats.org/officeDocument/2006/relationships/tags" Target="../tags/tag44.xml"/><Relationship Id="rId28" Type="http://schemas.openxmlformats.org/officeDocument/2006/relationships/tags" Target="../tags/tag49.xml"/><Relationship Id="rId36" Type="http://schemas.openxmlformats.org/officeDocument/2006/relationships/tags" Target="../tags/tag57.xml"/><Relationship Id="rId10" Type="http://schemas.openxmlformats.org/officeDocument/2006/relationships/tags" Target="../tags/tag31.xml"/><Relationship Id="rId19" Type="http://schemas.openxmlformats.org/officeDocument/2006/relationships/tags" Target="../tags/tag40.xml"/><Relationship Id="rId31" Type="http://schemas.openxmlformats.org/officeDocument/2006/relationships/tags" Target="../tags/tag52.xml"/><Relationship Id="rId4" Type="http://schemas.openxmlformats.org/officeDocument/2006/relationships/tags" Target="../tags/tag25.xml"/><Relationship Id="rId9" Type="http://schemas.openxmlformats.org/officeDocument/2006/relationships/tags" Target="../tags/tag30.xml"/><Relationship Id="rId14" Type="http://schemas.openxmlformats.org/officeDocument/2006/relationships/tags" Target="../tags/tag35.xml"/><Relationship Id="rId22" Type="http://schemas.openxmlformats.org/officeDocument/2006/relationships/tags" Target="../tags/tag43.xml"/><Relationship Id="rId27" Type="http://schemas.openxmlformats.org/officeDocument/2006/relationships/tags" Target="../tags/tag48.xml"/><Relationship Id="rId30" Type="http://schemas.openxmlformats.org/officeDocument/2006/relationships/tags" Target="../tags/tag51.xml"/><Relationship Id="rId35" Type="http://schemas.openxmlformats.org/officeDocument/2006/relationships/tags" Target="../tags/tag56.xml"/><Relationship Id="rId8" Type="http://schemas.openxmlformats.org/officeDocument/2006/relationships/tags" Target="../tags/tag29.xml"/><Relationship Id="rId3" Type="http://schemas.openxmlformats.org/officeDocument/2006/relationships/tags" Target="../tags/tag2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13" Type="http://schemas.openxmlformats.org/officeDocument/2006/relationships/slide" Target="slide14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slide" Target="slide2.xml"/><Relationship Id="rId2" Type="http://schemas.openxmlformats.org/officeDocument/2006/relationships/tags" Target="../tags/tag59.xml"/><Relationship Id="rId1" Type="http://schemas.openxmlformats.org/officeDocument/2006/relationships/vmlDrawing" Target="../drawings/vmlDrawing10.vml"/><Relationship Id="rId6" Type="http://schemas.openxmlformats.org/officeDocument/2006/relationships/tags" Target="../tags/tag63.xml"/><Relationship Id="rId11" Type="http://schemas.openxmlformats.org/officeDocument/2006/relationships/image" Target="../media/image5.emf"/><Relationship Id="rId5" Type="http://schemas.openxmlformats.org/officeDocument/2006/relationships/tags" Target="../tags/tag62.xml"/><Relationship Id="rId15" Type="http://schemas.openxmlformats.org/officeDocument/2006/relationships/slide" Target="slide35.xml"/><Relationship Id="rId10" Type="http://schemas.openxmlformats.org/officeDocument/2006/relationships/oleObject" Target="../embeddings/oleObject10.bin"/><Relationship Id="rId4" Type="http://schemas.openxmlformats.org/officeDocument/2006/relationships/tags" Target="../tags/tag61.xml"/><Relationship Id="rId9" Type="http://schemas.openxmlformats.org/officeDocument/2006/relationships/slideLayout" Target="../slideLayouts/slideLayout16.xml"/><Relationship Id="rId14" Type="http://schemas.openxmlformats.org/officeDocument/2006/relationships/slide" Target="slide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D901F47-35A0-4912-B9F1-72B177F956E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82280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6D901F47-35A0-4912-B9F1-72B177F956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6F902000-C67D-4E0A-8ECC-E4EF349AD63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2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EA3311-1CA5-4CB5-B093-BD05D92E25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674689"/>
            <a:ext cx="7772400" cy="1887662"/>
          </a:xfrm>
        </p:spPr>
        <p:txBody>
          <a:bodyPr>
            <a:normAutofit/>
          </a:bodyPr>
          <a:lstStyle/>
          <a:p>
            <a:r>
              <a:rPr lang="en-NZ" dirty="0"/>
              <a:t>UFTI Update</a:t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r>
              <a:rPr lang="en-NZ" sz="2200" dirty="0"/>
              <a:t>Presentation to the SmartGrowth </a:t>
            </a:r>
            <a:br>
              <a:rPr lang="en-NZ" sz="2200" dirty="0"/>
            </a:br>
            <a:r>
              <a:rPr lang="en-NZ" sz="2200" dirty="0"/>
              <a:t>Leadership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36A0BF-0357-4F5B-BD13-57646273DF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  <a:p>
            <a:r>
              <a:rPr lang="en-NZ" dirty="0"/>
              <a:t>20 </a:t>
            </a:r>
            <a:r>
              <a:rPr lang="en-NZ"/>
              <a:t>March 2019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96976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41BD82EB-EE3D-48E3-9A11-20607DEC9F8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850541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41BD82EB-EE3D-48E3-9A11-20607DEC9F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483AEDC6-3994-4F1A-B0A5-D0C34BA2876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7AF51-38CE-45EE-9058-AA8A5E9CE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Principles are proposed to guide how UFTI progresses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B33A0-46BA-4268-88B9-AC2B974D0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1597994"/>
            <a:ext cx="8229600" cy="4096484"/>
          </a:xfrm>
        </p:spPr>
        <p:txBody>
          <a:bodyPr>
            <a:normAutofit/>
          </a:bodyPr>
          <a:lstStyle/>
          <a:p>
            <a:r>
              <a:rPr lang="en-NZ" sz="1600" dirty="0"/>
              <a:t>Three types of principles have been developed and agreed by the project team: </a:t>
            </a:r>
          </a:p>
          <a:p>
            <a:pPr lvl="1"/>
            <a:r>
              <a:rPr lang="en-NZ" sz="1600" dirty="0"/>
              <a:t>“Partnership” principles which guide how the parties should interact</a:t>
            </a:r>
            <a:endParaRPr lang="en-GB" sz="1600" dirty="0"/>
          </a:p>
          <a:p>
            <a:pPr lvl="1"/>
            <a:r>
              <a:rPr lang="en-NZ" sz="1600" dirty="0"/>
              <a:t>“Protocol” principles which guide how team members should operate</a:t>
            </a:r>
            <a:endParaRPr lang="en-GB" sz="1600" dirty="0"/>
          </a:p>
          <a:p>
            <a:pPr lvl="1"/>
            <a:r>
              <a:rPr lang="en-NZ" sz="1600" dirty="0"/>
              <a:t>“Solution” principles which guide the answers sought by the team</a:t>
            </a:r>
            <a:endParaRPr lang="en-GB" sz="1600" dirty="0"/>
          </a:p>
          <a:p>
            <a:pPr indent="-285750"/>
            <a:endParaRPr lang="en-NZ" sz="1600" dirty="0"/>
          </a:p>
          <a:p>
            <a:pPr indent="-285750"/>
            <a:r>
              <a:rPr lang="en-NZ" sz="1600" dirty="0"/>
              <a:t>The principles will be used to guide how the UFTI project team and governance members work within the project</a:t>
            </a:r>
          </a:p>
          <a:p>
            <a:pPr indent="-285750"/>
            <a:endParaRPr lang="en-NZ" sz="1600" dirty="0"/>
          </a:p>
          <a:p>
            <a:pPr indent="-285750"/>
            <a:r>
              <a:rPr lang="en-NZ" sz="1600" b="1" dirty="0"/>
              <a:t>Principles are presented in draft form for the SmartGrowth Leadership Group’s consideration and discussion at end of this 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322BBB-17A5-4BD9-A8B9-9536AADAF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10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67418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A59C2CA0-9EF4-4501-AAFD-EB4F85467B8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8349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A59C2CA0-9EF4-4501-AAFD-EB4F85467B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E74653B4-0320-4D54-9E12-E7918501C61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4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386ACF-4D10-4098-87A3-B84183EAA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400" dirty="0"/>
              <a:t>“Partnership” principles which guide how the parties should interact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F831D-481D-4A7C-A23D-72A436AB3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260" y="1611630"/>
            <a:ext cx="7736092" cy="4514533"/>
          </a:xfrm>
        </p:spPr>
        <p:txBody>
          <a:bodyPr>
            <a:normAutofit/>
          </a:bodyPr>
          <a:lstStyle/>
          <a:p>
            <a:endParaRPr lang="en-NZ" sz="1600" dirty="0"/>
          </a:p>
          <a:p>
            <a:r>
              <a:rPr lang="en-NZ" sz="1600" dirty="0"/>
              <a:t>Participate in the project in good faith </a:t>
            </a:r>
            <a:endParaRPr lang="en-GB" sz="1600" dirty="0"/>
          </a:p>
          <a:p>
            <a:r>
              <a:rPr lang="en-NZ" sz="1600" dirty="0"/>
              <a:t>Recognise the need to examine existing policies and strategies where necessary </a:t>
            </a:r>
            <a:endParaRPr lang="en-GB" sz="1600" dirty="0"/>
          </a:p>
          <a:p>
            <a:r>
              <a:rPr lang="en-NZ" sz="1600" dirty="0"/>
              <a:t>Work collaboratively to deliver on the project objectives</a:t>
            </a:r>
            <a:endParaRPr lang="en-GB" sz="1600" dirty="0"/>
          </a:p>
          <a:p>
            <a:r>
              <a:rPr lang="en-NZ" sz="1600" dirty="0"/>
              <a:t>Make available relevant information as required </a:t>
            </a:r>
            <a:endParaRPr lang="en-GB" sz="1600" dirty="0"/>
          </a:p>
          <a:p>
            <a:r>
              <a:rPr lang="en-NZ" sz="1600" dirty="0"/>
              <a:t>Contribute staff time as required to complete the project successfully </a:t>
            </a:r>
            <a:endParaRPr lang="en-GB" sz="1600" dirty="0"/>
          </a:p>
          <a:p>
            <a:r>
              <a:rPr lang="en-NZ" sz="1600" dirty="0"/>
              <a:t>Communicate externally in partnership through UFTI</a:t>
            </a:r>
            <a:endParaRPr lang="en-GB" sz="1600" dirty="0"/>
          </a:p>
          <a:p>
            <a:r>
              <a:rPr lang="en-NZ" sz="1600" dirty="0"/>
              <a:t>Acknowledge sensitivities and release information publicly only when agreed </a:t>
            </a:r>
            <a:endParaRPr lang="en-GB" sz="1600" dirty="0"/>
          </a:p>
          <a:p>
            <a:endParaRPr lang="en-NZ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BD5639-F52B-42A9-866D-66AE5352C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11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174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A8511BD9-7417-4955-BB10-958E9F3D8E2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085457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A8511BD9-7417-4955-BB10-958E9F3D8E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FB48053B-A0F4-4AB2-A127-F77561BC55A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4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034155-A95D-4F89-ADF3-99CFBB3D5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400" dirty="0"/>
              <a:t>“Protocol” principles which guide how team members should operate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23CFF-DCD3-4208-929A-31B860F59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830" y="1718183"/>
            <a:ext cx="7760970" cy="3810734"/>
          </a:xfrm>
        </p:spPr>
        <p:txBody>
          <a:bodyPr>
            <a:normAutofit/>
          </a:bodyPr>
          <a:lstStyle/>
          <a:p>
            <a:endParaRPr lang="en-NZ" sz="1600" dirty="0"/>
          </a:p>
          <a:p>
            <a:r>
              <a:rPr lang="en-NZ" sz="1600" dirty="0"/>
              <a:t>Build from past work and develop solutions iteratively</a:t>
            </a:r>
            <a:endParaRPr lang="en-GB" sz="1600" dirty="0"/>
          </a:p>
          <a:p>
            <a:r>
              <a:rPr lang="en-NZ" sz="1600" dirty="0"/>
              <a:t>Recommend decisions based on agreed evidence and processes</a:t>
            </a:r>
            <a:endParaRPr lang="en-GB" sz="1600" dirty="0"/>
          </a:p>
          <a:p>
            <a:r>
              <a:rPr lang="en-NZ" sz="1600" dirty="0"/>
              <a:t>Deliver in close partnership between the Parties</a:t>
            </a:r>
            <a:endParaRPr lang="en-GB" sz="1600" dirty="0"/>
          </a:p>
          <a:p>
            <a:r>
              <a:rPr lang="en-NZ" sz="1600" dirty="0"/>
              <a:t>Drive collaboration between connected projects and UFTI sub-teams</a:t>
            </a:r>
            <a:endParaRPr lang="en-GB" sz="1600" dirty="0"/>
          </a:p>
          <a:p>
            <a:r>
              <a:rPr lang="en-NZ" sz="1600" dirty="0"/>
              <a:t>Bring stakeholders and the public “along the journey” </a:t>
            </a:r>
            <a:endParaRPr lang="en-GB" sz="1600" dirty="0"/>
          </a:p>
          <a:p>
            <a:r>
              <a:rPr lang="en-NZ" sz="1600" dirty="0"/>
              <a:t>Build shared understanding and agreement</a:t>
            </a:r>
            <a:endParaRPr lang="en-GB" sz="1600" dirty="0"/>
          </a:p>
          <a:p>
            <a:endParaRPr lang="en-NZ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F3534-5D60-43A9-A7F6-3D4F09919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12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04364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128D2E25-C0C2-49A1-93AD-17B8371A927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790870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128D2E25-C0C2-49A1-93AD-17B8371A92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0B7E593-808F-4C55-9BB8-037C4389851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4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001930-2445-4D46-85FB-7808E4C3C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894" y="243151"/>
            <a:ext cx="8229600" cy="928800"/>
          </a:xfrm>
        </p:spPr>
        <p:txBody>
          <a:bodyPr>
            <a:normAutofit/>
          </a:bodyPr>
          <a:lstStyle/>
          <a:p>
            <a:r>
              <a:rPr lang="en-NZ" sz="2400" dirty="0"/>
              <a:t>“Solution” principles which guide the answers sought by the team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8336B-56D8-4143-9838-FC749BA2D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894" y="1409457"/>
            <a:ext cx="8229600" cy="4482332"/>
          </a:xfrm>
        </p:spPr>
        <p:txBody>
          <a:bodyPr>
            <a:noAutofit/>
          </a:bodyPr>
          <a:lstStyle/>
          <a:p>
            <a:r>
              <a:rPr lang="en-NZ" sz="1600" dirty="0"/>
              <a:t>The “solution” principles have been developed to expand on the SmartGrowth Partnership principles developed in 2001. They include</a:t>
            </a:r>
          </a:p>
          <a:p>
            <a:pPr marL="362250" lvl="1" indent="0">
              <a:buNone/>
            </a:pPr>
            <a:endParaRPr lang="en-NZ" sz="1600" dirty="0"/>
          </a:p>
          <a:p>
            <a:pPr marL="362250" lvl="1" indent="0">
              <a:buNone/>
            </a:pPr>
            <a:r>
              <a:rPr lang="en-NZ" sz="1600" dirty="0"/>
              <a:t>Underlying principles from the SmartGrowth Partnership</a:t>
            </a:r>
            <a:endParaRPr lang="en-GB" sz="1600" dirty="0"/>
          </a:p>
          <a:p>
            <a:pPr lvl="1"/>
            <a:r>
              <a:rPr lang="en-GB" sz="1600" dirty="0"/>
              <a:t>Live, learn, work and Play</a:t>
            </a:r>
          </a:p>
          <a:p>
            <a:pPr lvl="1"/>
            <a:r>
              <a:rPr lang="en-GB" sz="1600" dirty="0"/>
              <a:t>Integrated planning for the long term</a:t>
            </a:r>
          </a:p>
          <a:p>
            <a:pPr lvl="1"/>
            <a:r>
              <a:rPr lang="en-GB" sz="1600" dirty="0"/>
              <a:t>Evidence Based</a:t>
            </a:r>
          </a:p>
          <a:p>
            <a:pPr lvl="1"/>
            <a:r>
              <a:rPr lang="en-GB" sz="1600" dirty="0"/>
              <a:t>Partnership</a:t>
            </a:r>
            <a:endParaRPr lang="en-NZ" sz="1600" dirty="0"/>
          </a:p>
          <a:p>
            <a:pPr marL="362250" lvl="1" indent="0">
              <a:buNone/>
            </a:pPr>
            <a:endParaRPr lang="en-NZ" sz="1600" dirty="0"/>
          </a:p>
          <a:p>
            <a:pPr marL="362250" lvl="1" indent="0">
              <a:buNone/>
            </a:pPr>
            <a:r>
              <a:rPr lang="en-NZ" sz="1600" dirty="0"/>
              <a:t>Additional principles to guide the solutions which are developed through UFTI</a:t>
            </a:r>
            <a:endParaRPr lang="en-GB" sz="1600" dirty="0"/>
          </a:p>
          <a:p>
            <a:pPr lvl="1"/>
            <a:r>
              <a:rPr lang="en-GB" sz="1600" dirty="0"/>
              <a:t>Deliver the project’s objectives outlined in project plan</a:t>
            </a:r>
          </a:p>
          <a:p>
            <a:pPr lvl="1"/>
            <a:r>
              <a:rPr lang="en-NZ" sz="1600" dirty="0"/>
              <a:t>Align to Government’s urban growth and transport agenda while tailoring solutions to reflect  WBOP’s unique situation</a:t>
            </a:r>
            <a:endParaRPr lang="en-GB" sz="1600" dirty="0"/>
          </a:p>
          <a:p>
            <a:pPr lvl="1"/>
            <a:r>
              <a:rPr lang="en-NZ" sz="1600" dirty="0"/>
              <a:t>Be ambitious and aspirational while realistic and evidence backed</a:t>
            </a:r>
            <a:endParaRPr lang="en-GB" sz="1600" dirty="0"/>
          </a:p>
          <a:p>
            <a:pPr lvl="1"/>
            <a:r>
              <a:rPr lang="en-NZ" sz="1600" dirty="0"/>
              <a:t>Develop future proofed and adaptable solutions </a:t>
            </a:r>
            <a:endParaRPr lang="en-GB" sz="1600" dirty="0"/>
          </a:p>
          <a:p>
            <a:pPr lvl="1"/>
            <a:r>
              <a:rPr lang="en-NZ" sz="1600" dirty="0"/>
              <a:t>Bring stakeholders and the community “along the journey”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8B347-1699-4EA0-BDCA-39552796A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13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49139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B173B976-5E9D-4CA7-9E06-C533BFD34B6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46453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think-cell Slide" r:id="rId10" imgW="501" imgH="502" progId="TCLayout.ActiveDocument.1">
                  <p:embed/>
                </p:oleObj>
              </mc:Choice>
              <mc:Fallback>
                <p:oleObj name="think-cell Slide" r:id="rId10" imgW="501" imgH="502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B173B976-5E9D-4CA7-9E06-C533BFD34B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C40E8C55-0F82-4FA0-84E8-29519A26881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20118-68B5-4C56-ADF7-D098C9E4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6BBCEE8A-0439-4343-84FB-0157138FBA7A}" type="datetime'Agenda'">
              <a:rPr lang="en-NZ" altLang="en-US" smtClean="0"/>
              <a:pPr/>
              <a:t>Agenda</a:t>
            </a:fld>
            <a:endParaRPr lang="en-NZ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A695D-8714-463E-88C4-ACF7CA1E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14</a:t>
            </a:fld>
            <a:endParaRPr lang="en-NZ" noProof="0" dirty="0"/>
          </a:p>
        </p:txBody>
      </p:sp>
      <p:sp>
        <p:nvSpPr>
          <p:cNvPr id="18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505879F-93B8-495D-B948-9AFABD899985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2944813" y="2741613"/>
            <a:ext cx="3254375" cy="458788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Introduction</a:t>
            </a:r>
            <a:r>
              <a:rPr lang="en-NZ" altLang="en-US"/>
              <a:t>/Background</a:t>
            </a:r>
            <a:endParaRPr lang="en-NZ" dirty="0"/>
          </a:p>
        </p:txBody>
      </p:sp>
      <p:sp>
        <p:nvSpPr>
          <p:cNvPr id="8" name="Text Placeholder 2">
            <a:hlinkClick r:id="rId13" action="ppaction://hlinksldjump"/>
            <a:extLst>
              <a:ext uri="{FF2B5EF4-FFF2-40B4-BE49-F238E27FC236}">
                <a16:creationId xmlns:a16="http://schemas.microsoft.com/office/drawing/2014/main" id="{4089BCCE-A679-4BAB-9142-49AFEA8B2BBF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2944813" y="32004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Principles</a:t>
            </a:r>
            <a:endParaRPr lang="en-NZ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6A49339-B8CD-47D4-BF68-2809C5197363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2944813" y="3657600"/>
            <a:ext cx="3254375" cy="457200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b="1" dirty="0"/>
              <a:t>Key issues</a:t>
            </a:r>
            <a:endParaRPr lang="en-NZ" b="1" dirty="0"/>
          </a:p>
        </p:txBody>
      </p:sp>
      <p:sp>
        <p:nvSpPr>
          <p:cNvPr id="23" name="Text Placeholder 2">
            <a:hlinkClick r:id="rId14" action="ppaction://hlinksldjump"/>
            <a:extLst>
              <a:ext uri="{FF2B5EF4-FFF2-40B4-BE49-F238E27FC236}">
                <a16:creationId xmlns:a16="http://schemas.microsoft.com/office/drawing/2014/main" id="{267E38A1-3572-4C3B-9B08-64E386BAB0A3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2944813" y="41148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Project Plan</a:t>
            </a:r>
            <a:r>
              <a:rPr lang="en-NZ" altLang="en-US"/>
              <a:t>/Resources</a:t>
            </a:r>
            <a:endParaRPr lang="en-NZ" dirty="0"/>
          </a:p>
        </p:txBody>
      </p:sp>
      <p:sp>
        <p:nvSpPr>
          <p:cNvPr id="15" name="Text Placeholder 2">
            <a:hlinkClick r:id="rId15" action="ppaction://hlinksldjump"/>
            <a:extLst>
              <a:ext uri="{FF2B5EF4-FFF2-40B4-BE49-F238E27FC236}">
                <a16:creationId xmlns:a16="http://schemas.microsoft.com/office/drawing/2014/main" id="{0019E103-C554-419A-BDB5-CFEC46162870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2944813" y="4572000"/>
            <a:ext cx="3254375" cy="458788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Summary and discussion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7828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FA4E341E-0434-47E7-B5A8-DE9498CE4E8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70402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FA4E341E-0434-47E7-B5A8-DE9498CE4E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5428232C-0B1A-45B2-94B2-757B236FC28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42215F-13A5-4E3F-8FD7-F8EA3565B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15</a:t>
            </a:fld>
            <a:endParaRPr lang="en-NZ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D6EABB-A4AE-450F-B14E-8CC920CAD26C}"/>
              </a:ext>
            </a:extLst>
          </p:cNvPr>
          <p:cNvSpPr/>
          <p:nvPr/>
        </p:nvSpPr>
        <p:spPr>
          <a:xfrm>
            <a:off x="589654" y="3097194"/>
            <a:ext cx="3410712" cy="5943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Four Briefing Papers highlighted to the SLG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E5A438-0992-40FF-8529-2115C9646C72}"/>
              </a:ext>
            </a:extLst>
          </p:cNvPr>
          <p:cNvSpPr/>
          <p:nvPr/>
        </p:nvSpPr>
        <p:spPr>
          <a:xfrm>
            <a:off x="4702436" y="3097194"/>
            <a:ext cx="3410712" cy="5943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Eight others for consideration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D7A9BC-C48B-4441-B60B-49FDCD7BA4C6}"/>
              </a:ext>
            </a:extLst>
          </p:cNvPr>
          <p:cNvSpPr/>
          <p:nvPr/>
        </p:nvSpPr>
        <p:spPr>
          <a:xfrm>
            <a:off x="589654" y="3712464"/>
            <a:ext cx="3410712" cy="23317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Near-term projects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Housing supply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Hewletts Road sub-area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Mode shift potential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5F6BC8-DD84-4132-923C-913E02BFDCB9}"/>
              </a:ext>
            </a:extLst>
          </p:cNvPr>
          <p:cNvSpPr/>
          <p:nvPr/>
        </p:nvSpPr>
        <p:spPr>
          <a:xfrm>
            <a:off x="4702436" y="3712464"/>
            <a:ext cx="3410712" cy="23317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UFTI challenge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UFTI methodology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Managing uncertain futures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Regional freight flows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Multi-modal transport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SmartGrowth and UFTI relationships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UFTI additionality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Georgia" panose="02040502050405020303" pitchFamily="18" charset="0"/>
              </a:rPr>
              <a:t>Connected projects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7F29F12-2328-4AEC-BAB7-9F53A64AD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654" y="1428626"/>
            <a:ext cx="8097146" cy="1515589"/>
          </a:xfrm>
        </p:spPr>
        <p:txBody>
          <a:bodyPr>
            <a:normAutofit/>
          </a:bodyPr>
          <a:lstStyle/>
          <a:p>
            <a:r>
              <a:rPr lang="en-NZ" sz="1600" dirty="0"/>
              <a:t>Briefing Papers prepared on twelve key issues identified so far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Four Briefing Papers have been highlighted as covering topics particularly important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Other briefing papers are on the agenda for comment</a:t>
            </a:r>
          </a:p>
          <a:p>
            <a:endParaRPr lang="en-NZ" sz="1600" dirty="0"/>
          </a:p>
          <a:p>
            <a:endParaRPr lang="en-NZ" sz="16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7637C93-7FF5-4ADE-833B-4CC3AB4D28B3}"/>
              </a:ext>
            </a:extLst>
          </p:cNvPr>
          <p:cNvSpPr txBox="1">
            <a:spLocks/>
          </p:cNvSpPr>
          <p:nvPr/>
        </p:nvSpPr>
        <p:spPr>
          <a:xfrm>
            <a:off x="457200" y="313838"/>
            <a:ext cx="8229600" cy="9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300" b="1" kern="1200" cap="all" baseline="0">
                <a:solidFill>
                  <a:schemeClr val="tx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NZ" dirty="0"/>
              <a:t>Briefing papers DEVELOPED to communicate key issues and emerging insights </a:t>
            </a:r>
          </a:p>
        </p:txBody>
      </p:sp>
    </p:spTree>
    <p:extLst>
      <p:ext uri="{BB962C8B-B14F-4D97-AF65-F5344CB8AC3E}">
        <p14:creationId xmlns:p14="http://schemas.microsoft.com/office/powerpoint/2010/main" val="246577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51CFCE3B-9EE8-4078-B6DA-762FCE5C564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946312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51CFCE3B-9EE8-4078-B6DA-762FCE5C56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C7321D12-B65A-4CA7-8852-E2B867AC729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E6932-FEDA-4088-A5DF-021FFF27A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77569"/>
            <a:ext cx="8343900" cy="928800"/>
          </a:xfrm>
        </p:spPr>
        <p:txBody>
          <a:bodyPr>
            <a:normAutofit/>
          </a:bodyPr>
          <a:lstStyle/>
          <a:p>
            <a:r>
              <a:rPr lang="en-GB" sz="2400" dirty="0"/>
              <a:t> Three near-term projects are critical to WBOP transport system</a:t>
            </a:r>
            <a:endParaRPr lang="en-NZ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FCFB025-7A54-4509-9ACC-B134963CDC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6332332"/>
              </p:ext>
            </p:extLst>
          </p:nvPr>
        </p:nvGraphicFramePr>
        <p:xfrm>
          <a:off x="457200" y="1313306"/>
          <a:ext cx="8229600" cy="449136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17012">
                  <a:extLst>
                    <a:ext uri="{9D8B030D-6E8A-4147-A177-3AD203B41FA5}">
                      <a16:colId xmlns:a16="http://schemas.microsoft.com/office/drawing/2014/main" val="1875912554"/>
                    </a:ext>
                  </a:extLst>
                </a:gridCol>
                <a:gridCol w="2882296">
                  <a:extLst>
                    <a:ext uri="{9D8B030D-6E8A-4147-A177-3AD203B41FA5}">
                      <a16:colId xmlns:a16="http://schemas.microsoft.com/office/drawing/2014/main" val="2607627934"/>
                    </a:ext>
                  </a:extLst>
                </a:gridCol>
                <a:gridCol w="3430292">
                  <a:extLst>
                    <a:ext uri="{9D8B030D-6E8A-4147-A177-3AD203B41FA5}">
                      <a16:colId xmlns:a16="http://schemas.microsoft.com/office/drawing/2014/main" val="2766513007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Project</a:t>
                      </a:r>
                      <a:endParaRPr lang="en-GB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Current status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Next steps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0648863"/>
                  </a:ext>
                </a:extLst>
              </a:tr>
              <a:tr h="1089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State Highway 2/ Tauranga Northern Link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 hold subject to NZTA’s Re-evaluation Process outcome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joint </a:t>
                      </a:r>
                      <a:r>
                        <a:rPr lang="en-GB" sz="1600" dirty="0">
                          <a:effectLst/>
                        </a:rPr>
                        <a:t>Project Team</a:t>
                      </a:r>
                      <a:endParaRPr lang="en-GB" sz="1600" strike="sngStrike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>
                          <a:effectLst/>
                        </a:rPr>
                        <a:t>Launch joint Project Team 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>
                          <a:effectLst/>
                        </a:rPr>
                        <a:t>High-level option design 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>
                          <a:effectLst/>
                        </a:rPr>
                        <a:t>Connection to network master plan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50861318"/>
                  </a:ext>
                </a:extLst>
              </a:tr>
              <a:tr h="164124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State Highway 29/Tauriko/ “Network Connections”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Detailed design phase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Consultation deferred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Uncertain team funding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Subject to NZTA’s Re-evaluation Process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Confirm NZTA funding for Project Team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Reset joint team engagement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Option analysis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Connection to network master plan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1729811"/>
                  </a:ext>
                </a:extLst>
              </a:tr>
              <a:tr h="136512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Hewletts Rd sub-area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No formal project established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Bad congestion, expected to get worse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Many potential initiatives identified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Launch joint Project Team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Identify combinations of near-term initiatives to “tactically” manage congestion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51735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BEE89C-60FE-4CAF-A1E2-F23C0BDD6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16</a:t>
            </a:fld>
            <a:endParaRPr lang="en-NZ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B2CC-8A55-4905-A658-CE0682523DFD}"/>
              </a:ext>
            </a:extLst>
          </p:cNvPr>
          <p:cNvSpPr/>
          <p:nvPr/>
        </p:nvSpPr>
        <p:spPr>
          <a:xfrm>
            <a:off x="142717" y="5982265"/>
            <a:ext cx="8706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Each project requires greater focus, coordination, technical and partner support to progress </a:t>
            </a:r>
            <a:endParaRPr lang="en-NZ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BC54FD-8955-4F82-B54B-A36F0EA4B6A5}"/>
              </a:ext>
            </a:extLst>
          </p:cNvPr>
          <p:cNvSpPr/>
          <p:nvPr/>
        </p:nvSpPr>
        <p:spPr>
          <a:xfrm>
            <a:off x="6835140" y="114300"/>
            <a:ext cx="224866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Related Projects</a:t>
            </a:r>
          </a:p>
        </p:txBody>
      </p:sp>
    </p:spTree>
    <p:extLst>
      <p:ext uri="{BB962C8B-B14F-4D97-AF65-F5344CB8AC3E}">
        <p14:creationId xmlns:p14="http://schemas.microsoft.com/office/powerpoint/2010/main" val="37238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F72717D3-5FBF-4022-A190-299B1DB9F42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04731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F72717D3-5FBF-4022-A190-299B1DB9F4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4BC00FB5-007A-4D63-9071-FEEE5C419F1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4C1773-9E8A-448F-BAD3-07FBD3611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2" y="483976"/>
            <a:ext cx="8229600" cy="928800"/>
          </a:xfrm>
        </p:spPr>
        <p:txBody>
          <a:bodyPr/>
          <a:lstStyle/>
          <a:p>
            <a:r>
              <a:rPr lang="en-NZ" dirty="0"/>
              <a:t>Other strategy and planning processes will be connected and built upon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FC58C-279B-4AB6-A07B-7AA2767AF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949" y="1412776"/>
            <a:ext cx="7930403" cy="4713387"/>
          </a:xfrm>
        </p:spPr>
        <p:txBody>
          <a:bodyPr>
            <a:normAutofit lnSpcReduction="10000"/>
          </a:bodyPr>
          <a:lstStyle/>
          <a:p>
            <a:r>
              <a:rPr lang="en-GB" sz="1600" dirty="0"/>
              <a:t>Three partner strategy and planning projects requiring UFTI outputs to progress</a:t>
            </a:r>
          </a:p>
          <a:p>
            <a:pPr lvl="1"/>
            <a:r>
              <a:rPr lang="en-GB" sz="1600" dirty="0"/>
              <a:t>Future Development Strategy</a:t>
            </a:r>
          </a:p>
          <a:p>
            <a:pPr lvl="1"/>
            <a:r>
              <a:rPr lang="en-GB" sz="1600" dirty="0"/>
              <a:t>Tauranga Urban Strategy</a:t>
            </a:r>
          </a:p>
          <a:p>
            <a:pPr lvl="1"/>
            <a:r>
              <a:rPr lang="en-GB" sz="1600" dirty="0"/>
              <a:t>Tauranga Transport Plan (TTP)</a:t>
            </a:r>
          </a:p>
          <a:p>
            <a:pPr indent="-285750"/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TTP was not approved by NZTA due to a lack of ambition on mode shift</a:t>
            </a:r>
          </a:p>
          <a:p>
            <a:pPr lvl="1"/>
            <a:r>
              <a:rPr lang="en-GB" sz="1600" dirty="0"/>
              <a:t>Including lack of clarity on how tool and levers such as land use planning or parking management and pricing, would enable greater mode shift</a:t>
            </a:r>
          </a:p>
          <a:p>
            <a:pPr lvl="1"/>
            <a:r>
              <a:rPr lang="en-GB" sz="1600" dirty="0"/>
              <a:t>Thereby reducing car dependency and its undesirable social and environmental effects</a:t>
            </a:r>
          </a:p>
          <a:p>
            <a:pPr lvl="1"/>
            <a:r>
              <a:rPr lang="en-GB" sz="1600" dirty="0"/>
              <a:t>TCC is responding to NZTA’s letter outlining their decision</a:t>
            </a:r>
          </a:p>
          <a:p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Other related projects under implementation or development and must maintain momentum while ensuring appropriate linked with UFTI</a:t>
            </a:r>
          </a:p>
          <a:p>
            <a:pPr lvl="1"/>
            <a:r>
              <a:rPr lang="en-GB" sz="1600" dirty="0"/>
              <a:t>For example, the BOPRC’s Rail Study and NZTA’s innovation projects</a:t>
            </a:r>
          </a:p>
          <a:p>
            <a:pPr lvl="1"/>
            <a:r>
              <a:rPr lang="en-GB" sz="1600" dirty="0"/>
              <a:t>Please see the connected projects Briefing Paper for more detail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AFF0B-53E3-4521-8B19-638CFFF37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17</a:t>
            </a:fld>
            <a:endParaRPr lang="en-NZ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AD0EF-2EF6-4968-BC4A-A97110DFED5E}"/>
              </a:ext>
            </a:extLst>
          </p:cNvPr>
          <p:cNvSpPr/>
          <p:nvPr/>
        </p:nvSpPr>
        <p:spPr>
          <a:xfrm>
            <a:off x="6835140" y="65858"/>
            <a:ext cx="224866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Related Projects</a:t>
            </a:r>
          </a:p>
        </p:txBody>
      </p:sp>
    </p:spTree>
    <p:extLst>
      <p:ext uri="{BB962C8B-B14F-4D97-AF65-F5344CB8AC3E}">
        <p14:creationId xmlns:p14="http://schemas.microsoft.com/office/powerpoint/2010/main" val="4195816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6FA5D821-7421-4DFA-846A-780C0C97EAF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80885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6FA5D821-7421-4DFA-846A-780C0C97EAF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AEEDEF4F-0442-4EF5-9210-52F7DE98DE5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F78D97-090B-4DB2-95C8-191CD4180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96105"/>
            <a:ext cx="8229600" cy="928800"/>
          </a:xfrm>
        </p:spPr>
        <p:txBody>
          <a:bodyPr>
            <a:normAutofit/>
          </a:bodyPr>
          <a:lstStyle/>
          <a:p>
            <a:r>
              <a:rPr lang="en-NZ" dirty="0"/>
              <a:t>  UFTI IS ASSESSING DEMAND FOR AND CAPACITY OF WBOP HOUSING DEVELOPMENTS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C8099-6260-4D7C-93ED-F6F8C13028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Remaining development capacity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9A9CB3-42F3-4CA9-915C-E5BE0CAE1B8C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57200" y="1972114"/>
            <a:ext cx="3888000" cy="4337206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1500" dirty="0"/>
              <a:t>NPS requires 10yrs zoned supply, +20% freeboard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1500" dirty="0"/>
              <a:t>TCC has 6 years of theoretical capacity for house building, 4 years for subdivision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1500" dirty="0"/>
              <a:t>Much less in practical terms as some development blocks not being developed or developed slowly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1500" dirty="0"/>
              <a:t>Developers estimate less than 18 months realisable capacity remains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1500" dirty="0"/>
              <a:t>Urgent need to provide more development capacity in short term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1500" dirty="0"/>
              <a:t>SLG direction in Dec 18 to pursue options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EA9CFC-EA99-46E6-8C2A-2E089EC03A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NZ" dirty="0"/>
              <a:t>New development capacity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24B30B-E11B-4D6F-92C2-AE3A05739D3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dirty="0"/>
              <a:t>New urban growth areas </a:t>
            </a:r>
          </a:p>
          <a:p>
            <a:pPr marL="465750" lvl="2" indent="-285750"/>
            <a:r>
              <a:rPr lang="en-NZ" dirty="0" err="1"/>
              <a:t>Te</a:t>
            </a:r>
            <a:r>
              <a:rPr lang="en-NZ" dirty="0"/>
              <a:t> Tumu, </a:t>
            </a:r>
            <a:r>
              <a:rPr lang="en-NZ" dirty="0" err="1"/>
              <a:t>Omokoroa</a:t>
            </a:r>
            <a:r>
              <a:rPr lang="en-NZ" dirty="0"/>
              <a:t> and </a:t>
            </a:r>
            <a:r>
              <a:rPr lang="en-NZ" dirty="0" err="1"/>
              <a:t>Tauriko</a:t>
            </a:r>
            <a:r>
              <a:rPr lang="en-NZ" dirty="0"/>
              <a:t> West….</a:t>
            </a:r>
          </a:p>
          <a:p>
            <a:pPr marL="465750" lvl="2" indent="-285750"/>
            <a:r>
              <a:rPr lang="en-NZ" dirty="0"/>
              <a:t>UFTI assumes these projects will proceed</a:t>
            </a:r>
          </a:p>
          <a:p>
            <a:pPr marL="465750" lvl="2" indent="-285750"/>
            <a:endParaRPr lang="en-NZ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dirty="0"/>
              <a:t>More opportunities for intensification of existing urban areas</a:t>
            </a:r>
          </a:p>
          <a:p>
            <a:pPr marL="465750" lvl="2" indent="-285750">
              <a:spcAft>
                <a:spcPts val="600"/>
              </a:spcAft>
            </a:pPr>
            <a:r>
              <a:rPr lang="en-NZ" dirty="0"/>
              <a:t>Plan changes underway (2018 notification)</a:t>
            </a:r>
          </a:p>
          <a:p>
            <a:pPr marL="465750" lvl="2" indent="-285750">
              <a:spcAft>
                <a:spcPts val="600"/>
              </a:spcAft>
            </a:pPr>
            <a:r>
              <a:rPr lang="en-NZ" dirty="0" err="1"/>
              <a:t>Te</a:t>
            </a:r>
            <a:r>
              <a:rPr lang="en-NZ" dirty="0"/>
              <a:t> Papa spatial planning </a:t>
            </a:r>
          </a:p>
          <a:p>
            <a:pPr marL="465750" lvl="2" indent="-285750">
              <a:spcAft>
                <a:spcPts val="600"/>
              </a:spcAft>
            </a:pPr>
            <a:r>
              <a:rPr lang="en-NZ" dirty="0"/>
              <a:t>Projects to proceed alongside UFTI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dirty="0"/>
              <a:t>Special Housing Areas</a:t>
            </a:r>
          </a:p>
          <a:p>
            <a:pPr marL="465750" lvl="2" indent="-285750">
              <a:spcAft>
                <a:spcPts val="600"/>
              </a:spcAft>
            </a:pPr>
            <a:r>
              <a:rPr lang="en-NZ" dirty="0"/>
              <a:t>Main tool for short-term flexibility </a:t>
            </a:r>
          </a:p>
          <a:p>
            <a:pPr marL="465750" lvl="2" indent="-285750">
              <a:spcAft>
                <a:spcPts val="600"/>
              </a:spcAft>
            </a:pPr>
            <a:r>
              <a:rPr lang="en-NZ" dirty="0"/>
              <a:t>But not being extended</a:t>
            </a:r>
          </a:p>
          <a:p>
            <a:pPr marL="465750" lvl="2" indent="-285750">
              <a:spcAft>
                <a:spcPts val="600"/>
              </a:spcAft>
            </a:pPr>
            <a:r>
              <a:rPr lang="en-NZ" dirty="0"/>
              <a:t>Affects immediate opportunities and UGA timing</a:t>
            </a:r>
          </a:p>
          <a:p>
            <a:endParaRPr lang="en-N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7F18F-AB61-4FB9-BE53-C5E1DDEA5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18</a:t>
            </a:fld>
            <a:endParaRPr lang="en-NZ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C5D0AF-C38C-4F3B-AE61-C9D69B58AEE8}"/>
              </a:ext>
            </a:extLst>
          </p:cNvPr>
          <p:cNvSpPr/>
          <p:nvPr/>
        </p:nvSpPr>
        <p:spPr>
          <a:xfrm>
            <a:off x="7120890" y="65858"/>
            <a:ext cx="196291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Housing Supply</a:t>
            </a:r>
          </a:p>
        </p:txBody>
      </p:sp>
    </p:spTree>
    <p:extLst>
      <p:ext uri="{BB962C8B-B14F-4D97-AF65-F5344CB8AC3E}">
        <p14:creationId xmlns:p14="http://schemas.microsoft.com/office/powerpoint/2010/main" val="2362927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6FA5D821-7421-4DFA-846A-780C0C97EAF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163514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6FA5D821-7421-4DFA-846A-780C0C97EAF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AEEDEF4F-0442-4EF5-9210-52F7DE98DE5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F78D97-090B-4DB2-95C8-191CD4180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6644"/>
            <a:ext cx="8229600" cy="928800"/>
          </a:xfrm>
        </p:spPr>
        <p:txBody>
          <a:bodyPr>
            <a:normAutofit/>
          </a:bodyPr>
          <a:lstStyle/>
          <a:p>
            <a:r>
              <a:rPr lang="en-NZ" dirty="0"/>
              <a:t>WBOP IS Hitting short and long term HOUSING CAPCITY CONSTRAINTS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C8099-6260-4D7C-93ED-F6F8C1302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3888000" cy="432000"/>
          </a:xfrm>
        </p:spPr>
        <p:txBody>
          <a:bodyPr>
            <a:normAutofit fontScale="85000" lnSpcReduction="10000"/>
          </a:bodyPr>
          <a:lstStyle/>
          <a:p>
            <a:r>
              <a:rPr lang="en-NZ" dirty="0"/>
              <a:t>Sufficient short term housing capacity?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9A9CB3-42F3-4CA9-915C-E5BE0CAE1B8C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57200" y="2308209"/>
            <a:ext cx="3888000" cy="4337206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1600" dirty="0"/>
              <a:t>Unlikely 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1600" dirty="0"/>
              <a:t>Potential for significant shortfall in next few years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1600" dirty="0" err="1"/>
              <a:t>Te</a:t>
            </a:r>
            <a:r>
              <a:rPr lang="en-NZ" sz="1600" dirty="0"/>
              <a:t> Tumu and </a:t>
            </a:r>
            <a:r>
              <a:rPr lang="en-NZ" sz="1600" dirty="0" err="1"/>
              <a:t>Tauriko</a:t>
            </a:r>
            <a:r>
              <a:rPr lang="en-NZ" sz="1600" dirty="0"/>
              <a:t> West facing significant delay (2023+)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1600" dirty="0"/>
              <a:t>Silver lining – A possible intensification of existing urban areas response?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EA9CFC-EA99-46E6-8C2A-2E089EC03A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NZ" dirty="0"/>
              <a:t>Long term capacity issues?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7F18F-AB61-4FB9-BE53-C5E1DDEA5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19</a:t>
            </a:fld>
            <a:endParaRPr lang="en-NZ" noProof="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2103D54-7FB7-40EB-96D6-18B907C0FD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88456" y="2325510"/>
            <a:ext cx="3887788" cy="4337050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Char char="•"/>
            </a:pPr>
            <a:r>
              <a:rPr lang="en-NZ" dirty="0"/>
              <a:t>Significant shortfall in capacity based on current settlement pattern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Char char="•"/>
            </a:pPr>
            <a:r>
              <a:rPr lang="en-NZ" dirty="0"/>
              <a:t>Signalling need for more intensification of existing urban areas and/or new greenfield areas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Char char="•"/>
            </a:pPr>
            <a:r>
              <a:rPr lang="en-NZ" dirty="0"/>
              <a:t>UFTI to assess long-term options and make recommendations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Char char="•"/>
            </a:pPr>
            <a:endParaRPr lang="en-NZ" dirty="0"/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Char char="•"/>
            </a:pPr>
            <a:endParaRPr lang="en-NZ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F67ADB-4A56-4024-A909-E2BD8E1070A5}"/>
              </a:ext>
            </a:extLst>
          </p:cNvPr>
          <p:cNvSpPr/>
          <p:nvPr/>
        </p:nvSpPr>
        <p:spPr>
          <a:xfrm>
            <a:off x="7120890" y="65858"/>
            <a:ext cx="196291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Housing Supply</a:t>
            </a:r>
          </a:p>
        </p:txBody>
      </p:sp>
    </p:spTree>
    <p:extLst>
      <p:ext uri="{BB962C8B-B14F-4D97-AF65-F5344CB8AC3E}">
        <p14:creationId xmlns:p14="http://schemas.microsoft.com/office/powerpoint/2010/main" val="3678562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B173B976-5E9D-4CA7-9E06-C533BFD34B6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963215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think-cell Slide" r:id="rId10" imgW="501" imgH="502" progId="TCLayout.ActiveDocument.1">
                  <p:embed/>
                </p:oleObj>
              </mc:Choice>
              <mc:Fallback>
                <p:oleObj name="think-cell Slide" r:id="rId10" imgW="501" imgH="502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B173B976-5E9D-4CA7-9E06-C533BFD34B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C40E8C55-0F82-4FA0-84E8-29519A26881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20118-68B5-4C56-ADF7-D098C9E4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6BBCEE8A-0439-4343-84FB-0157138FBA7A}" type="datetime'Agenda'">
              <a:rPr lang="en-NZ" altLang="en-US" smtClean="0"/>
              <a:pPr/>
              <a:t>Agenda</a:t>
            </a:fld>
            <a:endParaRPr lang="en-NZ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A695D-8714-463E-88C4-ACF7CA1E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2</a:t>
            </a:fld>
            <a:endParaRPr lang="en-NZ" noProof="0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75A3611-8DC6-4582-B7B5-3FFCCEE8DF1A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2944813" y="2741613"/>
            <a:ext cx="3254375" cy="458788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b="1" dirty="0"/>
              <a:t>Introduction/Background</a:t>
            </a:r>
            <a:endParaRPr lang="en-NZ" b="1" dirty="0"/>
          </a:p>
        </p:txBody>
      </p:sp>
      <p:sp>
        <p:nvSpPr>
          <p:cNvPr id="9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269BCB15-7ABC-476A-9972-A23C6F11885F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2944813" y="32004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Principles</a:t>
            </a:r>
            <a:endParaRPr lang="en-NZ" dirty="0"/>
          </a:p>
        </p:txBody>
      </p:sp>
      <p:sp>
        <p:nvSpPr>
          <p:cNvPr id="18" name="Text Placeholder 2">
            <a:hlinkClick r:id="rId13" action="ppaction://hlinksldjump"/>
            <a:extLst>
              <a:ext uri="{FF2B5EF4-FFF2-40B4-BE49-F238E27FC236}">
                <a16:creationId xmlns:a16="http://schemas.microsoft.com/office/drawing/2014/main" id="{42757C12-84CD-491F-AAD4-FE80200518F7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2944813" y="36576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Key issues</a:t>
            </a:r>
            <a:endParaRPr lang="en-NZ" dirty="0"/>
          </a:p>
        </p:txBody>
      </p:sp>
      <p:sp>
        <p:nvSpPr>
          <p:cNvPr id="21" name="Text Placeholder 2">
            <a:hlinkClick r:id="rId14" action="ppaction://hlinksldjump"/>
            <a:extLst>
              <a:ext uri="{FF2B5EF4-FFF2-40B4-BE49-F238E27FC236}">
                <a16:creationId xmlns:a16="http://schemas.microsoft.com/office/drawing/2014/main" id="{8FF8CB47-8E11-49A6-8ED4-3B9478066D98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2944813" y="41148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Project Plan</a:t>
            </a:r>
            <a:r>
              <a:rPr lang="en-NZ" altLang="en-US"/>
              <a:t>/Resources</a:t>
            </a:r>
            <a:endParaRPr lang="en-NZ" dirty="0"/>
          </a:p>
        </p:txBody>
      </p:sp>
      <p:sp>
        <p:nvSpPr>
          <p:cNvPr id="14" name="Text Placeholder 2">
            <a:hlinkClick r:id="rId15" action="ppaction://hlinksldjump"/>
            <a:extLst>
              <a:ext uri="{FF2B5EF4-FFF2-40B4-BE49-F238E27FC236}">
                <a16:creationId xmlns:a16="http://schemas.microsoft.com/office/drawing/2014/main" id="{2EF2C1CC-9C52-4037-B31D-1D0159B7DF8C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2944813" y="4572000"/>
            <a:ext cx="3254375" cy="458788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Summary and discussion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87564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543C7A8-939C-42F6-9FEE-CC70352B674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601278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543C7A8-939C-42F6-9FEE-CC70352B67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FEDADD83-3977-4735-ACFC-4C0AB9D56F2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EDE309-99F3-4A3D-92FD-888FEDDBA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40774"/>
            <a:ext cx="8229600" cy="928800"/>
          </a:xfrm>
        </p:spPr>
        <p:txBody>
          <a:bodyPr>
            <a:normAutofit/>
          </a:bodyPr>
          <a:lstStyle/>
          <a:p>
            <a:r>
              <a:rPr lang="en-NZ" dirty="0"/>
              <a:t>~17k houses needed by 2048 are not yet provided by current settlement pattern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76AF5-B1C6-4060-84B5-5DA61C3FB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20</a:t>
            </a:fld>
            <a:endParaRPr lang="en-NZ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431B767-948A-4F16-A0EE-59C74D902A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12" y="2454041"/>
            <a:ext cx="7401775" cy="1602446"/>
          </a:xfrm>
          <a:prstGeom prst="rect">
            <a:avLst/>
          </a:prstGeo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D950BB8-5830-4065-939A-4959840AB33E}"/>
              </a:ext>
            </a:extLst>
          </p:cNvPr>
          <p:cNvSpPr/>
          <p:nvPr/>
        </p:nvSpPr>
        <p:spPr>
          <a:xfrm>
            <a:off x="2286000" y="1623335"/>
            <a:ext cx="4572000" cy="6204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600" b="1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Planned housing capacity in 2048</a:t>
            </a:r>
            <a:br>
              <a:rPr lang="en-GB" sz="1600" b="1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(000s, FDS, 2018)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9F15A1-A221-4102-A904-FC56F740C4C4}"/>
              </a:ext>
            </a:extLst>
          </p:cNvPr>
          <p:cNvSpPr/>
          <p:nvPr/>
        </p:nvSpPr>
        <p:spPr>
          <a:xfrm>
            <a:off x="1282592" y="4244669"/>
            <a:ext cx="2813920" cy="1517116"/>
          </a:xfrm>
          <a:prstGeom prst="roundRect">
            <a:avLst/>
          </a:prstGeom>
          <a:solidFill>
            <a:schemeClr val="bg2"/>
          </a:solidFill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Z" sz="1200" dirty="0">
                <a:solidFill>
                  <a:schemeClr val="tx1"/>
                </a:solidFill>
              </a:rPr>
              <a:t>Historically, intensification in the existing urban area has delivered only a small share of additional dwellings, despite significant capacity being zoned and serviced in some locations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82C8071-F9F9-43FA-93D1-D655A5A6A64A}"/>
              </a:ext>
            </a:extLst>
          </p:cNvPr>
          <p:cNvCxnSpPr/>
          <p:nvPr/>
        </p:nvCxnSpPr>
        <p:spPr>
          <a:xfrm flipH="1" flipV="1">
            <a:off x="1545336" y="3694176"/>
            <a:ext cx="329184" cy="5212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26A4123-27BC-4B45-92DB-75ED549EB0DD}"/>
              </a:ext>
            </a:extLst>
          </p:cNvPr>
          <p:cNvSpPr/>
          <p:nvPr/>
        </p:nvSpPr>
        <p:spPr>
          <a:xfrm>
            <a:off x="4379360" y="4244669"/>
            <a:ext cx="4014832" cy="1517116"/>
          </a:xfrm>
          <a:prstGeom prst="roundRect">
            <a:avLst/>
          </a:prstGeom>
          <a:solidFill>
            <a:schemeClr val="bg2"/>
          </a:solidFill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Z" sz="1200" dirty="0">
                <a:solidFill>
                  <a:schemeClr val="tx1"/>
                </a:solidFill>
              </a:rPr>
              <a:t>Planned future greenfield areas at risk due to </a:t>
            </a:r>
            <a:r>
              <a:rPr lang="en-GB" sz="1200" dirty="0">
                <a:solidFill>
                  <a:schemeClr val="tx1"/>
                </a:solidFill>
              </a:rPr>
              <a:t>unforeseen delays/risks in the release of capacity in the </a:t>
            </a:r>
            <a:r>
              <a:rPr lang="en-GB" sz="1200" dirty="0" err="1">
                <a:solidFill>
                  <a:schemeClr val="tx1"/>
                </a:solidFill>
              </a:rPr>
              <a:t>Omokoroa</a:t>
            </a:r>
            <a:r>
              <a:rPr lang="en-GB" sz="1200" dirty="0">
                <a:solidFill>
                  <a:schemeClr val="tx1"/>
                </a:solidFill>
              </a:rPr>
              <a:t>, Te Tumu and Tauriko West new communities.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These delays relate to NZTA’s transport investments and Māori Land Court issues</a:t>
            </a:r>
            <a:endParaRPr lang="en-NZ" sz="12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DAABA3-0E8A-4A4D-A2B1-E3D75A5E2014}"/>
              </a:ext>
            </a:extLst>
          </p:cNvPr>
          <p:cNvCxnSpPr/>
          <p:nvPr/>
        </p:nvCxnSpPr>
        <p:spPr>
          <a:xfrm flipH="1" flipV="1">
            <a:off x="4459840" y="3694176"/>
            <a:ext cx="329184" cy="5212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61299EA7-96BE-4503-A2F6-AC0FD7530192}"/>
              </a:ext>
            </a:extLst>
          </p:cNvPr>
          <p:cNvSpPr/>
          <p:nvPr/>
        </p:nvSpPr>
        <p:spPr>
          <a:xfrm>
            <a:off x="7120890" y="65858"/>
            <a:ext cx="196291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Housing Supply</a:t>
            </a:r>
          </a:p>
        </p:txBody>
      </p:sp>
    </p:spTree>
    <p:extLst>
      <p:ext uri="{BB962C8B-B14F-4D97-AF65-F5344CB8AC3E}">
        <p14:creationId xmlns:p14="http://schemas.microsoft.com/office/powerpoint/2010/main" val="2332379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C4F76823-CA5C-4C5B-A405-2FB6770C39F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844485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C4F76823-CA5C-4C5B-A405-2FB6770C39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DAC96E4-CE85-4EA1-89D0-186FD059C9A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C0F32A-7668-4364-9ED2-A0DA8BBC1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Potential long-term housing solutions identified but uncertain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319E6C-7C0F-4F85-8038-349AF2554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21</a:t>
            </a:fld>
            <a:endParaRPr lang="en-N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4FB71D-63DC-4C16-B664-D9CDA7F39B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976" y="1360170"/>
            <a:ext cx="7077456" cy="48419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E204E7-6BEB-446F-9D73-4C393481B9F5}"/>
              </a:ext>
            </a:extLst>
          </p:cNvPr>
          <p:cNvSpPr txBox="1"/>
          <p:nvPr/>
        </p:nvSpPr>
        <p:spPr>
          <a:xfrm>
            <a:off x="2249424" y="6336862"/>
            <a:ext cx="433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/>
              <a:t>Source: Future Development Strategy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A37630-724F-4712-A172-1A7D93AC7117}"/>
              </a:ext>
            </a:extLst>
          </p:cNvPr>
          <p:cNvSpPr/>
          <p:nvPr/>
        </p:nvSpPr>
        <p:spPr>
          <a:xfrm>
            <a:off x="7120890" y="65858"/>
            <a:ext cx="196291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Housing Supply</a:t>
            </a:r>
          </a:p>
        </p:txBody>
      </p:sp>
    </p:spTree>
    <p:extLst>
      <p:ext uri="{BB962C8B-B14F-4D97-AF65-F5344CB8AC3E}">
        <p14:creationId xmlns:p14="http://schemas.microsoft.com/office/powerpoint/2010/main" val="4000417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152DCCD7-349D-4E5F-8B88-2068EEFF6FF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605925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152DCCD7-349D-4E5F-8B88-2068EEFF6F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8498863-19C9-424C-BA63-5363909FDA2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FE14F-DCA7-4787-8D42-B8F88CCEE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To deliver a housing supply plan, UFTI will resolve three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3F41A-A0FE-4EB3-A24D-B4770D12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sz="1600" dirty="0"/>
              <a:t>What are the barriers to developers delivering high density housing?</a:t>
            </a:r>
          </a:p>
          <a:p>
            <a:pPr lvl="1"/>
            <a:r>
              <a:rPr lang="en-GB" sz="1600" dirty="0"/>
              <a:t>What are the key components of their cost?</a:t>
            </a:r>
          </a:p>
          <a:p>
            <a:pPr lvl="1"/>
            <a:r>
              <a:rPr lang="en-GB" sz="1600" dirty="0"/>
              <a:t>What market condition changes (e.g. house prices) would stimulate intensification </a:t>
            </a:r>
            <a:r>
              <a:rPr lang="en-NZ" sz="1600" dirty="0"/>
              <a:t>of existing urban areas</a:t>
            </a:r>
            <a:r>
              <a:rPr lang="en-GB" sz="1600" dirty="0"/>
              <a:t>?</a:t>
            </a:r>
          </a:p>
          <a:p>
            <a:pPr lvl="1"/>
            <a:r>
              <a:rPr lang="en-GB" sz="1600" dirty="0"/>
              <a:t>What non-cost factors are preventing the delivery of intensification</a:t>
            </a:r>
            <a:r>
              <a:rPr lang="en-NZ" sz="1600" dirty="0"/>
              <a:t> of existing urban areas</a:t>
            </a:r>
            <a:r>
              <a:rPr lang="en-GB" sz="1600" dirty="0"/>
              <a:t>?</a:t>
            </a:r>
          </a:p>
          <a:p>
            <a:pPr lvl="0"/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What interventions and innovations could overcome delivery barriers to the intensification </a:t>
            </a:r>
            <a:r>
              <a:rPr lang="en-NZ" sz="1600" dirty="0"/>
              <a:t>of existing urban areas</a:t>
            </a:r>
            <a:r>
              <a:rPr lang="en-GB" sz="1600" dirty="0"/>
              <a:t>?</a:t>
            </a:r>
          </a:p>
          <a:p>
            <a:pPr lvl="1"/>
            <a:r>
              <a:rPr lang="en-GB" sz="1600" dirty="0"/>
              <a:t>Are similar cities delivering greater intensification </a:t>
            </a:r>
            <a:r>
              <a:rPr lang="en-NZ" sz="1600" dirty="0"/>
              <a:t>of existing urban areas, </a:t>
            </a:r>
            <a:r>
              <a:rPr lang="en-GB" sz="1600" dirty="0"/>
              <a:t>and how?</a:t>
            </a:r>
          </a:p>
          <a:p>
            <a:pPr lvl="1"/>
            <a:r>
              <a:rPr lang="en-GB" sz="1600" dirty="0"/>
              <a:t>Are there any large-scale site redevelopment opportunities in Tauranga?</a:t>
            </a:r>
          </a:p>
          <a:p>
            <a:pPr lvl="1"/>
            <a:r>
              <a:rPr lang="en-GB" sz="1600" dirty="0"/>
              <a:t>Where are the new opportunities for Transit-Oriented Communities and what would be needed to make them successful?</a:t>
            </a:r>
          </a:p>
          <a:p>
            <a:pPr lvl="1"/>
            <a:r>
              <a:rPr lang="en-GB" sz="1600" dirty="0"/>
              <a:t>What is a realistic range of intensification </a:t>
            </a:r>
            <a:r>
              <a:rPr lang="en-NZ" sz="1600" dirty="0"/>
              <a:t>of existing urban areas </a:t>
            </a:r>
            <a:r>
              <a:rPr lang="en-GB" sz="1600" dirty="0"/>
              <a:t>scenarios?</a:t>
            </a:r>
          </a:p>
          <a:p>
            <a:pPr lvl="0"/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/>
              <a:t>What is the prioritisation of greenfield corridors to supplement infill/intensification of existing urban areas following </a:t>
            </a:r>
            <a:r>
              <a:rPr lang="en-GB" sz="1600" dirty="0" err="1"/>
              <a:t>Omokoroa</a:t>
            </a:r>
            <a:r>
              <a:rPr lang="en-GB" sz="1600" dirty="0"/>
              <a:t>, Te Tumu, Tauriko West and Keenan Road? </a:t>
            </a:r>
          </a:p>
          <a:p>
            <a:pPr lvl="1"/>
            <a:r>
              <a:rPr lang="en-GB" sz="1600" dirty="0"/>
              <a:t>Noting this work will be done in partnership with SmartGrowth Partner staff working on the Future Development Strategy.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2AA7A-FFA8-443C-B1F1-C1DD30F64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22</a:t>
            </a:fld>
            <a:endParaRPr lang="en-NZ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F75F4E-3B2D-4A7F-8039-D3295A4800B9}"/>
              </a:ext>
            </a:extLst>
          </p:cNvPr>
          <p:cNvSpPr/>
          <p:nvPr/>
        </p:nvSpPr>
        <p:spPr>
          <a:xfrm>
            <a:off x="7120890" y="65858"/>
            <a:ext cx="196291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Housing Supply</a:t>
            </a:r>
          </a:p>
        </p:txBody>
      </p:sp>
    </p:spTree>
    <p:extLst>
      <p:ext uri="{BB962C8B-B14F-4D97-AF65-F5344CB8AC3E}">
        <p14:creationId xmlns:p14="http://schemas.microsoft.com/office/powerpoint/2010/main" val="2771187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239F1646-3A51-43E1-8830-C7B1ADECCE0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52452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239F1646-3A51-43E1-8830-C7B1ADECCE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C4ABABA-CE01-48AD-A2F5-81B69FE575E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365FF9-264C-4E46-8BA2-68C1FB921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3" y="412375"/>
            <a:ext cx="8229600" cy="928800"/>
          </a:xfrm>
        </p:spPr>
        <p:txBody>
          <a:bodyPr>
            <a:normAutofit/>
          </a:bodyPr>
          <a:lstStyle/>
          <a:p>
            <a:r>
              <a:rPr lang="en-NZ" dirty="0"/>
              <a:t> </a:t>
            </a:r>
            <a:r>
              <a:rPr lang="en-NZ" dirty="0" err="1"/>
              <a:t>Hewletts</a:t>
            </a:r>
            <a:r>
              <a:rPr lang="en-NZ" dirty="0"/>
              <a:t> road sub-area is an important and challenging priority for UFTI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71512-4003-4B06-888C-85C43ECFB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NZ" sz="1600" dirty="0"/>
              <a:t>The sub-area includes SH2 from Sulphur Point to the Sandhurst Drive interchange plus the surrounding industrial, commercial and residential areas </a:t>
            </a:r>
          </a:p>
          <a:p>
            <a:r>
              <a:rPr lang="en-NZ" sz="1600" dirty="0"/>
              <a:t>Hewlett’s/Sulphur/Sandhurst is important for several reasons:</a:t>
            </a:r>
          </a:p>
          <a:p>
            <a:pPr lvl="1"/>
            <a:r>
              <a:rPr lang="en-NZ" sz="1600" dirty="0"/>
              <a:t>Access to New Zealand’s largest port, the CBD, Eastern Corridor and wider BOP, and Mount Maunganui’s tourism, education, and retail propositions</a:t>
            </a:r>
          </a:p>
          <a:p>
            <a:pPr lvl="1"/>
            <a:r>
              <a:rPr lang="en-NZ" sz="1600" dirty="0"/>
              <a:t>Lessons learned from this sub-area may generate insight across the sub-region </a:t>
            </a:r>
          </a:p>
          <a:p>
            <a:r>
              <a:rPr lang="en-NZ" sz="1600" dirty="0"/>
              <a:t>The starting position for the sub-area is challenging</a:t>
            </a:r>
          </a:p>
          <a:p>
            <a:pPr lvl="1"/>
            <a:r>
              <a:rPr lang="en-NZ" sz="1600" dirty="0"/>
              <a:t>Commuter and freight traffic are congested at peak times and present both service level and  road safety issues</a:t>
            </a:r>
          </a:p>
          <a:p>
            <a:pPr lvl="1"/>
            <a:r>
              <a:rPr lang="en-NZ" sz="1600" dirty="0"/>
              <a:t>Recent and expected traffic growth is about 5% per annum, above the 4% per annum GDP growth for the region</a:t>
            </a:r>
          </a:p>
          <a:p>
            <a:pPr lvl="1"/>
            <a:r>
              <a:rPr lang="en-NZ" sz="1600" dirty="0"/>
              <a:t>Intersections and driveways along Hewletts Road make accommodating future growth difficult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46766-8467-4389-8263-00EA8A38A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23</a:t>
            </a:fld>
            <a:endParaRPr lang="en-NZ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E835EE-D1CA-472D-82DD-4C564A7CBD95}"/>
              </a:ext>
            </a:extLst>
          </p:cNvPr>
          <p:cNvSpPr/>
          <p:nvPr/>
        </p:nvSpPr>
        <p:spPr>
          <a:xfrm>
            <a:off x="6960870" y="65858"/>
            <a:ext cx="212293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/>
              <a:t>Hewletts</a:t>
            </a:r>
            <a:r>
              <a:rPr lang="en-NZ" dirty="0"/>
              <a:t> Sub-area</a:t>
            </a:r>
          </a:p>
        </p:txBody>
      </p:sp>
    </p:spTree>
    <p:extLst>
      <p:ext uri="{BB962C8B-B14F-4D97-AF65-F5344CB8AC3E}">
        <p14:creationId xmlns:p14="http://schemas.microsoft.com/office/powerpoint/2010/main" val="5972188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06D13D86-AA50-4C9C-B3F1-6A6B7D4FA35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882729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think-cell Slide" r:id="rId29" imgW="503" imgH="503" progId="TCLayout.ActiveDocument.1">
                  <p:embed/>
                </p:oleObj>
              </mc:Choice>
              <mc:Fallback>
                <p:oleObj name="think-cell Slide" r:id="rId29" imgW="503" imgH="503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06D13D86-AA50-4C9C-B3F1-6A6B7D4FA3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65D82CA7-BB9D-4703-A839-FA21E284567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EFDAAF-4621-497B-B99E-872A25F63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655" y="501896"/>
            <a:ext cx="8426741" cy="928800"/>
          </a:xfrm>
        </p:spPr>
        <p:txBody>
          <a:bodyPr>
            <a:normAutofit/>
          </a:bodyPr>
          <a:lstStyle/>
          <a:p>
            <a:r>
              <a:rPr lang="en-NZ" dirty="0"/>
              <a:t>EXAMPLE INPUT: EBOP PGF PROJECT FREIGHT FLOWS: WATER BOTTLING HAS CRITICAL IMPACT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449FD7-51E2-4FED-9148-937CB23C0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24</a:t>
            </a:fld>
            <a:endParaRPr lang="en-NZ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501486-C13B-400D-B9FC-04121FC173DC}"/>
              </a:ext>
            </a:extLst>
          </p:cNvPr>
          <p:cNvCxnSpPr/>
          <p:nvPr>
            <p:custDataLst>
              <p:tags r:id="rId4"/>
            </p:custDataLst>
          </p:nvPr>
        </p:nvCxnSpPr>
        <p:spPr bwMode="auto">
          <a:xfrm>
            <a:off x="6661150" y="2644775"/>
            <a:ext cx="434975" cy="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164C260-367F-4C32-A9B1-C561C95A4C95}"/>
              </a:ext>
            </a:extLst>
          </p:cNvPr>
          <p:cNvCxnSpPr/>
          <p:nvPr>
            <p:custDataLst>
              <p:tags r:id="rId5"/>
            </p:custDataLst>
          </p:nvPr>
        </p:nvCxnSpPr>
        <p:spPr bwMode="auto">
          <a:xfrm>
            <a:off x="4700588" y="3009900"/>
            <a:ext cx="434975" cy="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23A7E4D-5297-4C4F-8775-DAABC6A48061}"/>
              </a:ext>
            </a:extLst>
          </p:cNvPr>
          <p:cNvCxnSpPr/>
          <p:nvPr>
            <p:custDataLst>
              <p:tags r:id="rId6"/>
            </p:custDataLst>
          </p:nvPr>
        </p:nvCxnSpPr>
        <p:spPr bwMode="auto">
          <a:xfrm>
            <a:off x="2740025" y="3017838"/>
            <a:ext cx="434975" cy="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F726F06-D985-4C19-AD64-F2FFF98F3C72}"/>
              </a:ext>
            </a:extLst>
          </p:cNvPr>
          <p:cNvCxnSpPr/>
          <p:nvPr>
            <p:custDataLst>
              <p:tags r:id="rId7"/>
            </p:custDataLst>
          </p:nvPr>
        </p:nvCxnSpPr>
        <p:spPr bwMode="auto">
          <a:xfrm>
            <a:off x="3721100" y="3014663"/>
            <a:ext cx="434975" cy="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0537ADE-92C5-436F-8E56-D00DF8611789}"/>
              </a:ext>
            </a:extLst>
          </p:cNvPr>
          <p:cNvCxnSpPr/>
          <p:nvPr>
            <p:custDataLst>
              <p:tags r:id="rId8"/>
            </p:custDataLst>
          </p:nvPr>
        </p:nvCxnSpPr>
        <p:spPr bwMode="auto">
          <a:xfrm>
            <a:off x="5680075" y="2589213"/>
            <a:ext cx="434975" cy="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86F7463-3B2C-4A5E-B976-12560B541466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4156075" y="3009900"/>
            <a:ext cx="544513" cy="476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DB3CCB-9059-4509-8888-DF708D1AFB90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3175000" y="3014663"/>
            <a:ext cx="546100" cy="317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B8F1E72C-7708-4CD7-ADE5-B5A4F051E8DF}"/>
              </a:ext>
            </a:extLst>
          </p:cNvPr>
          <p:cNvGraphicFramePr/>
          <p:nvPr>
            <p:custDataLst>
              <p:tags r:id="rId11"/>
            </p:custDataLst>
            <p:extLst/>
          </p:nvPr>
        </p:nvGraphicFramePr>
        <p:xfrm>
          <a:off x="1895475" y="2384425"/>
          <a:ext cx="6045200" cy="266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1"/>
          </a:graphicData>
        </a:graphic>
      </p:graphicFrame>
      <p:sp>
        <p:nvSpPr>
          <p:cNvPr id="58" name="Arrow: Right 57">
            <a:extLst>
              <a:ext uri="{FF2B5EF4-FFF2-40B4-BE49-F238E27FC236}">
                <a16:creationId xmlns:a16="http://schemas.microsoft.com/office/drawing/2014/main" id="{6C656BF3-6959-48A5-B8B3-A7069E21B26F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 rot="10800000">
            <a:off x="7908925" y="2716213"/>
            <a:ext cx="128588" cy="152400"/>
          </a:xfrm>
          <a:prstGeom prst="rightArrow">
            <a:avLst>
              <a:gd name="adj1" fmla="val 100000"/>
              <a:gd name="adj2" fmla="val 100000"/>
            </a:avLst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EADAFA9-9903-4E4A-A92A-A297E5318930}"/>
              </a:ext>
            </a:extLst>
          </p:cNvPr>
          <p:cNvCxnSpPr/>
          <p:nvPr>
            <p:custDataLst>
              <p:tags r:id="rId13"/>
            </p:custDataLst>
          </p:nvPr>
        </p:nvCxnSpPr>
        <p:spPr bwMode="auto">
          <a:xfrm>
            <a:off x="1978025" y="2792413"/>
            <a:ext cx="3182938" cy="0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C47DA1D-FD15-45EC-8FAC-95A1A67E85A0}"/>
              </a:ext>
            </a:extLst>
          </p:cNvPr>
          <p:cNvCxnSpPr/>
          <p:nvPr>
            <p:custDataLst>
              <p:tags r:id="rId14"/>
            </p:custDataLst>
          </p:nvPr>
        </p:nvCxnSpPr>
        <p:spPr bwMode="auto">
          <a:xfrm>
            <a:off x="5654675" y="2792413"/>
            <a:ext cx="2203450" cy="0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E5BA74DB-170D-4EBC-B52A-93EDCF81BD1A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auto">
          <a:xfrm>
            <a:off x="6896100" y="5024437"/>
            <a:ext cx="94456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NZ" sz="1400" b="1" dirty="0">
                <a:latin typeface="Georgia" panose="02040502050405020303" pitchFamily="18" charset="0"/>
                <a:sym typeface="Georgia" panose="02040502050405020303" pitchFamily="18" charset="0"/>
              </a:rPr>
              <a:t>Estimated</a:t>
            </a:r>
            <a:br>
              <a:rPr lang="en-NZ" sz="1400" b="1" dirty="0">
                <a:latin typeface="Georgia" panose="02040502050405020303" pitchFamily="18" charset="0"/>
                <a:sym typeface="Georgia" panose="02040502050405020303" pitchFamily="18" charset="0"/>
              </a:rPr>
            </a:br>
            <a:r>
              <a:rPr lang="en-NZ" sz="1400" b="1" dirty="0">
                <a:latin typeface="Georgia" panose="02040502050405020303" pitchFamily="18" charset="0"/>
                <a:sym typeface="Georgia" panose="02040502050405020303" pitchFamily="18" charset="0"/>
              </a:rPr>
              <a:t>total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0F39992-DC57-4E73-8F55-01961FF125FC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auto">
          <a:xfrm>
            <a:off x="6164263" y="5024438"/>
            <a:ext cx="4476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D9362FCD-EA51-4262-8C2C-47CA75C8E2C9}" type="datetime'''''''''''KP''''I''''''''''D'''''''''''''''''''''''''''''">
              <a:rPr lang="en-NZ" altLang="en-US" sz="1400" smtClean="0"/>
              <a:pPr algn="ctr">
                <a:spcBef>
                  <a:spcPct val="0"/>
                </a:spcBef>
                <a:spcAft>
                  <a:spcPct val="0"/>
                </a:spcAft>
              </a:pPr>
              <a:t>KPID</a:t>
            </a:fld>
            <a:endParaRPr lang="en-NZ" sz="1400" dirty="0">
              <a:latin typeface="+mn-lt"/>
              <a:sym typeface="+mn-lt"/>
            </a:endParaRPr>
          </a:p>
        </p:txBody>
      </p:sp>
      <p:sp useBgFill="1">
        <p:nvSpPr>
          <p:cNvPr id="19" name="Text Placeholder 2">
            <a:extLst>
              <a:ext uri="{FF2B5EF4-FFF2-40B4-BE49-F238E27FC236}">
                <a16:creationId xmlns:a16="http://schemas.microsoft.com/office/drawing/2014/main" id="{07D767C9-EFAE-44A4-8809-E612FB8BD853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gray">
          <a:xfrm>
            <a:off x="4300538" y="2905125"/>
            <a:ext cx="255588" cy="212725"/>
          </a:xfrm>
          <a:prstGeom prst="rect">
            <a:avLst/>
          </a:prstGeom>
          <a:ln>
            <a:noFill/>
          </a:ln>
        </p:spPr>
        <p:txBody>
          <a:bodyPr vert="horz" wrap="none" lIns="25400" tIns="0" rIns="2540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92F3F6B0-E1A2-4124-B9CC-A97509A15B75}" type="datetime'''''''''''''''''''''''3''''8'''''''''''''''">
              <a:rPr lang="en-NZ" altLang="en-US" sz="1400" smtClean="0"/>
              <a:pPr algn="ctr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NZ" sz="1400" dirty="0">
              <a:latin typeface="+mn-lt"/>
              <a:sym typeface="+mn-lt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E23AC2C-CB62-4417-8612-C4E50992033B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auto">
          <a:xfrm>
            <a:off x="2106614" y="5024438"/>
            <a:ext cx="7207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NZ" altLang="en-US" sz="1400" dirty="0"/>
              <a:t>Current and BAU growth</a:t>
            </a:r>
            <a:endParaRPr lang="en-NZ" sz="1400" dirty="0">
              <a:latin typeface="+mn-lt"/>
              <a:sym typeface="+mn-lt"/>
            </a:endParaRPr>
          </a:p>
        </p:txBody>
      </p:sp>
      <p:sp useBgFill="1">
        <p:nvSpPr>
          <p:cNvPr id="18" name="Text Placeholder 2">
            <a:extLst>
              <a:ext uri="{FF2B5EF4-FFF2-40B4-BE49-F238E27FC236}">
                <a16:creationId xmlns:a16="http://schemas.microsoft.com/office/drawing/2014/main" id="{63642387-DEE1-4142-935E-A70DBF19C536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gray">
          <a:xfrm>
            <a:off x="3322638" y="2909888"/>
            <a:ext cx="250825" cy="212725"/>
          </a:xfrm>
          <a:prstGeom prst="rect">
            <a:avLst/>
          </a:prstGeom>
          <a:ln>
            <a:noFill/>
          </a:ln>
        </p:spPr>
        <p:txBody>
          <a:bodyPr vert="horz" wrap="none" lIns="25400" tIns="0" rIns="2540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2BD6EBDB-DF69-4F08-82E4-C5638907972E}" type="datetime'''''2''''''6'''''''''">
              <a:rPr lang="en-NZ" altLang="en-US" sz="1400" smtClean="0"/>
              <a:pPr algn="ctr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NZ" sz="1400" dirty="0">
              <a:latin typeface="+mn-lt"/>
              <a:sym typeface="+mn-lt"/>
            </a:endParaRPr>
          </a:p>
        </p:txBody>
      </p:sp>
      <p:sp useBgFill="1">
        <p:nvSpPr>
          <p:cNvPr id="20" name="Text Placeholder 2">
            <a:extLst>
              <a:ext uri="{FF2B5EF4-FFF2-40B4-BE49-F238E27FC236}">
                <a16:creationId xmlns:a16="http://schemas.microsoft.com/office/drawing/2014/main" id="{E7004A46-8945-4624-829C-A84D2D64782F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6218238" y="2509838"/>
            <a:ext cx="339725" cy="212725"/>
          </a:xfrm>
          <a:prstGeom prst="rect">
            <a:avLst/>
          </a:prstGeom>
          <a:ln>
            <a:noFill/>
          </a:ln>
        </p:spPr>
        <p:txBody>
          <a:bodyPr vert="horz" wrap="none" lIns="25400" tIns="0" rIns="2540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5A527C72-E5CC-460D-9A99-37167BA509D1}" type="datetime'''''''''''4''''''''''''''7''''''9'''''''''''''''''">
              <a:rPr lang="en-NZ" altLang="en-US" sz="1400" smtClean="0"/>
              <a:pPr algn="ctr">
                <a:spcBef>
                  <a:spcPct val="0"/>
                </a:spcBef>
                <a:spcAft>
                  <a:spcPct val="0"/>
                </a:spcAft>
              </a:pPr>
              <a:t>479</a:t>
            </a:fld>
            <a:endParaRPr lang="en-NZ" sz="1400" dirty="0">
              <a:latin typeface="+mn-lt"/>
              <a:sym typeface="+mn-lt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54C9FC2F-EB26-4554-9BD6-8308F8FBF394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auto">
          <a:xfrm>
            <a:off x="2951163" y="5024438"/>
            <a:ext cx="9953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D8E4E6A3-1A22-4210-8224-E4D63847468C}" type="datetime'H''''''''''o''''''rt''icu''''l''''t''ur''''e'''">
              <a:rPr lang="en-NZ" altLang="en-US" sz="1400" smtClean="0"/>
              <a:pPr algn="ctr">
                <a:spcBef>
                  <a:spcPct val="0"/>
                </a:spcBef>
                <a:spcAft>
                  <a:spcPct val="0"/>
                </a:spcAft>
              </a:pPr>
              <a:t>Horticulture</a:t>
            </a:fld>
            <a:endParaRPr lang="en-NZ" sz="1400" dirty="0">
              <a:latin typeface="+mn-lt"/>
              <a:sym typeface="+mn-lt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B9BD438-E7CE-44B9-9249-9E4F59FC87B8}"/>
              </a:ext>
            </a:extLst>
          </p:cNvPr>
          <p:cNvSpPr>
            <a:spLocks noGrp="1"/>
          </p:cNvSpPr>
          <p:nvPr>
            <p:custDataLst>
              <p:tags r:id="rId22"/>
            </p:custDataLst>
          </p:nvPr>
        </p:nvSpPr>
        <p:spPr bwMode="auto">
          <a:xfrm>
            <a:off x="5159375" y="5024438"/>
            <a:ext cx="4953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791502E5-21EB-47E5-BDC5-261630F5DE90}" type="datetime'''''W''''a''''t''''''''''''''''''''''''''''''e''''''''r'''''''">
              <a:rPr lang="en-NZ" altLang="en-US" sz="1400" smtClean="0"/>
              <a:pPr algn="ctr">
                <a:spcBef>
                  <a:spcPct val="0"/>
                </a:spcBef>
                <a:spcAft>
                  <a:spcPct val="0"/>
                </a:spcAft>
              </a:pPr>
              <a:t>Water</a:t>
            </a:fld>
            <a:endParaRPr lang="en-NZ" sz="1400" dirty="0">
              <a:latin typeface="+mn-lt"/>
              <a:sym typeface="+mn-lt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1EE2950-EB6B-4446-A357-01E3E2A23A0F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4105275" y="5024438"/>
            <a:ext cx="6445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NZ" altLang="en-US" sz="1400" dirty="0"/>
              <a:t>Mussels</a:t>
            </a:r>
            <a:endParaRPr lang="en-NZ" sz="1400" dirty="0">
              <a:latin typeface="+mn-lt"/>
              <a:sym typeface="+mn-lt"/>
            </a:endParaRP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29BF777C-0E6A-4307-8721-0F3BFEA6AD21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823913" y="3122613"/>
            <a:ext cx="12287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spcAft>
                <a:spcPct val="0"/>
              </a:spcAft>
            </a:pPr>
            <a:fld id="{2964E023-99F4-4413-BBEE-67829667E229}" type="datetime'Heav''y'''''''' ve''''''''''''''hi''c''l''''e''''''s'''''''''">
              <a:rPr lang="en-NZ" altLang="en-US" sz="1400" smtClean="0"/>
              <a:pPr algn="r">
                <a:spcBef>
                  <a:spcPct val="0"/>
                </a:spcBef>
                <a:spcAft>
                  <a:spcPct val="0"/>
                </a:spcAft>
              </a:pPr>
              <a:t>Heavy vehicles</a:t>
            </a:fld>
            <a:r>
              <a:rPr lang="en-NZ" altLang="en-US" sz="1400" baseline="30000" dirty="0"/>
              <a:t>2</a:t>
            </a:r>
            <a:endParaRPr lang="en-NZ" sz="1400" dirty="0">
              <a:latin typeface="+mn-lt"/>
              <a:sym typeface="+mn-lt"/>
            </a:endParaRP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8A0BF3DA-3AE2-4209-B894-D6C059D906BC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969963" y="4095750"/>
            <a:ext cx="10826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spcAft>
                <a:spcPct val="0"/>
              </a:spcAft>
            </a:pPr>
            <a:fld id="{F8ADBD98-99F8-4679-AA7D-94FFC9399DC2}" type="datetime'L''ig''''''''h''t'''''''' ve''''''''''h''''i''''c''l''''e''s'">
              <a:rPr lang="en-NZ" altLang="en-US" sz="1400" smtClean="0">
                <a:latin typeface="Georgia" panose="02040502050405020303" pitchFamily="18" charset="0"/>
                <a:sym typeface="Georgia" panose="02040502050405020303" pitchFamily="18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Light vehicles</a:t>
            </a:fld>
            <a:endParaRPr lang="en-NZ" sz="1400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57" name="Text Placeholder 2">
            <a:extLst>
              <a:ext uri="{FF2B5EF4-FFF2-40B4-BE49-F238E27FC236}">
                <a16:creationId xmlns:a16="http://schemas.microsoft.com/office/drawing/2014/main" id="{003368DA-A397-43EA-A372-43EF539F3CCF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8088313" y="2686050"/>
            <a:ext cx="7842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400" dirty="0"/>
              <a:t>Capacity</a:t>
            </a:r>
            <a:r>
              <a:rPr lang="en-NZ" altLang="en-US" sz="1400" baseline="30000" dirty="0"/>
              <a:t>3</a:t>
            </a:r>
            <a:r>
              <a:rPr lang="en-NZ" altLang="en-US" sz="1400" dirty="0"/>
              <a:t> </a:t>
            </a:r>
            <a:endParaRPr lang="en-NZ" sz="1400" dirty="0">
              <a:latin typeface="+mn-lt"/>
              <a:sym typeface="+mn-lt"/>
            </a:endParaRP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FBA8F961-5F4B-4BBF-9877-44EF4BDD9844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gray">
          <a:xfrm>
            <a:off x="2171700" y="4095750"/>
            <a:ext cx="592138" cy="212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none" lIns="25400" tIns="0" rIns="25400" bIns="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F21CFB36-F6FA-4DE4-B40A-212CC068D296}" type="datetime'''13'''''''''''''''''''''''''',34''''''''''''''1'''">
              <a:rPr lang="en-NZ" altLang="en-US" sz="1400" smtClean="0">
                <a:solidFill>
                  <a:schemeClr val="bg1"/>
                </a:solidFill>
                <a:latin typeface="+mn-lt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13,341</a:t>
            </a:fld>
            <a:endParaRPr lang="en-NZ" sz="1400" dirty="0">
              <a:solidFill>
                <a:schemeClr val="bg1"/>
              </a:solidFill>
              <a:latin typeface="+mn-lt"/>
              <a:sym typeface="+mn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F695A6B-7A97-4852-94A4-F729486E2C2E}"/>
              </a:ext>
            </a:extLst>
          </p:cNvPr>
          <p:cNvSpPr txBox="1"/>
          <p:nvPr/>
        </p:nvSpPr>
        <p:spPr>
          <a:xfrm flipH="1">
            <a:off x="1977500" y="1650469"/>
            <a:ext cx="5336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400" b="1" u="sng" dirty="0">
                <a:latin typeface="Georgia" panose="02040502050405020303" pitchFamily="18" charset="0"/>
              </a:rPr>
              <a:t>Estimated vehicle traffic at Matata in 2030</a:t>
            </a:r>
          </a:p>
          <a:p>
            <a:pPr algn="ctr"/>
            <a:r>
              <a:rPr lang="en-NZ" sz="1400" dirty="0">
                <a:latin typeface="Georgia" panose="02040502050405020303" pitchFamily="18" charset="0"/>
              </a:rPr>
              <a:t>(Passenger car equivalents by industry)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899400-5D06-4783-B6D5-5987222D7C7A}"/>
              </a:ext>
            </a:extLst>
          </p:cNvPr>
          <p:cNvSpPr/>
          <p:nvPr/>
        </p:nvSpPr>
        <p:spPr>
          <a:xfrm>
            <a:off x="2951163" y="5373764"/>
            <a:ext cx="3970845" cy="31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400" b="1" dirty="0">
                <a:solidFill>
                  <a:schemeClr val="accent6"/>
                </a:solidFill>
              </a:rPr>
              <a:t>EBOP PGF projects</a:t>
            </a:r>
            <a:r>
              <a:rPr lang="en-NZ" sz="1400" b="1" baseline="30000" dirty="0">
                <a:solidFill>
                  <a:schemeClr val="accent6"/>
                </a:solidFill>
              </a:rPr>
              <a:t>1</a:t>
            </a:r>
            <a:endParaRPr lang="en-NZ" sz="1400" b="1" dirty="0">
              <a:solidFill>
                <a:schemeClr val="accent6"/>
              </a:solidFill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8464C8B7-C9A7-404E-AD0D-BADE13231A75}"/>
              </a:ext>
            </a:extLst>
          </p:cNvPr>
          <p:cNvSpPr/>
          <p:nvPr/>
        </p:nvSpPr>
        <p:spPr>
          <a:xfrm rot="5400000">
            <a:off x="4716461" y="3317953"/>
            <a:ext cx="237045" cy="3970844"/>
          </a:xfrm>
          <a:prstGeom prst="righ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05C6EF1-D5D6-4BF8-B973-15938A38AFF6}"/>
              </a:ext>
            </a:extLst>
          </p:cNvPr>
          <p:cNvSpPr txBox="1">
            <a:spLocks/>
          </p:cNvSpPr>
          <p:nvPr/>
        </p:nvSpPr>
        <p:spPr>
          <a:xfrm>
            <a:off x="2031432" y="5851525"/>
            <a:ext cx="6663964" cy="749300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/>
              <a:t>Notes:</a:t>
            </a:r>
          </a:p>
          <a:p>
            <a:pPr>
              <a:buFont typeface="Arial" pitchFamily="34" charset="0"/>
              <a:buAutoNum type="arabicPeriod"/>
            </a:pPr>
            <a:r>
              <a:rPr lang="en-NZ" dirty="0"/>
              <a:t> Sourced from the Eastern Bay of Plenty Regional Development Project.</a:t>
            </a:r>
          </a:p>
          <a:p>
            <a:pPr>
              <a:buFont typeface="Arial" pitchFamily="34" charset="0"/>
              <a:buAutoNum type="arabicPeriod"/>
            </a:pPr>
            <a:r>
              <a:rPr lang="en-NZ" dirty="0"/>
              <a:t>Heavy vehicles converted into Passenger Car Equivalents using a multiple of 2.5. Assumed each truck carried 40 foot container worth of cargo. ‘Current + expected growth’ takes a 5 year CAGR and extrapolates. </a:t>
            </a:r>
          </a:p>
          <a:p>
            <a:pPr>
              <a:buFont typeface="Arial" pitchFamily="34" charset="0"/>
              <a:buAutoNum type="arabicPeriod"/>
            </a:pPr>
            <a:r>
              <a:rPr lang="en-NZ" dirty="0"/>
              <a:t> Based on “rule of thumb” of 19,000 from NZTA.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255160B-D712-498B-A59A-88464B8A347F}"/>
              </a:ext>
            </a:extLst>
          </p:cNvPr>
          <p:cNvSpPr/>
          <p:nvPr/>
        </p:nvSpPr>
        <p:spPr>
          <a:xfrm>
            <a:off x="6960870" y="65858"/>
            <a:ext cx="212293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/>
              <a:t>Hewletts</a:t>
            </a:r>
            <a:r>
              <a:rPr lang="en-NZ" dirty="0"/>
              <a:t> Sub-area</a:t>
            </a:r>
          </a:p>
        </p:txBody>
      </p:sp>
    </p:spTree>
    <p:extLst>
      <p:ext uri="{BB962C8B-B14F-4D97-AF65-F5344CB8AC3E}">
        <p14:creationId xmlns:p14="http://schemas.microsoft.com/office/powerpoint/2010/main" val="3607497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BAC0AE67-8887-45D9-B6FB-29AE1ADDEC9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537973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think-cell Slide" r:id="rId5" imgW="503" imgH="503" progId="TCLayout.ActiveDocument.1">
                  <p:embed/>
                </p:oleObj>
              </mc:Choice>
              <mc:Fallback>
                <p:oleObj name="think-cell Slide" r:id="rId5" imgW="503" imgH="50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BAC0AE67-8887-45D9-B6FB-29AE1ADDEC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1AE9DB15-9006-4074-94E1-BEEDED799B8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02824B-2284-4ECE-B534-E7B70A6A0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4096"/>
            <a:ext cx="8229600" cy="928800"/>
          </a:xfrm>
        </p:spPr>
        <p:txBody>
          <a:bodyPr>
            <a:normAutofit/>
          </a:bodyPr>
          <a:lstStyle/>
          <a:p>
            <a:r>
              <a:rPr lang="en-NZ" dirty="0"/>
              <a:t>Example output: rail crossings obstruct traffic between 1 and 15% of the time…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09AD545-FCDF-4B79-A25A-7050521442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506" y="1841246"/>
            <a:ext cx="6283588" cy="385654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F7A55-0E9D-427C-9513-2B2F133E4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25</a:t>
            </a:fld>
            <a:endParaRPr lang="en-NZ" dirty="0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48E60884-1602-4C8E-8FA7-F36A14B0C379}"/>
              </a:ext>
            </a:extLst>
          </p:cNvPr>
          <p:cNvSpPr/>
          <p:nvPr/>
        </p:nvSpPr>
        <p:spPr>
          <a:xfrm>
            <a:off x="7302616" y="4521666"/>
            <a:ext cx="264253" cy="251670"/>
          </a:xfrm>
          <a:prstGeom prst="mathMultiply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363395E9-05C9-4FC4-B533-6B05D7B41EB2}"/>
              </a:ext>
            </a:extLst>
          </p:cNvPr>
          <p:cNvSpPr/>
          <p:nvPr/>
        </p:nvSpPr>
        <p:spPr>
          <a:xfrm>
            <a:off x="6560191" y="5192785"/>
            <a:ext cx="2055303" cy="696287"/>
          </a:xfrm>
          <a:prstGeom prst="wedgeRoundRectCallout">
            <a:avLst>
              <a:gd name="adj1" fmla="val -5815"/>
              <a:gd name="adj2" fmla="val -112199"/>
              <a:gd name="adj3" fmla="val 166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400" dirty="0">
                <a:latin typeface="Georgia" panose="02040502050405020303" pitchFamily="18" charset="0"/>
              </a:rPr>
              <a:t>The </a:t>
            </a:r>
            <a:r>
              <a:rPr lang="en-NZ" sz="1400" dirty="0" err="1">
                <a:latin typeface="Georgia" panose="02040502050405020303" pitchFamily="18" charset="0"/>
              </a:rPr>
              <a:t>Bayfair</a:t>
            </a:r>
            <a:r>
              <a:rPr lang="en-NZ" sz="1400" dirty="0">
                <a:latin typeface="Georgia" panose="02040502050405020303" pitchFamily="18" charset="0"/>
              </a:rPr>
              <a:t> level crossing is currently being grade separated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316580C-D6D0-4FE1-99D2-39BAEC9D859F}"/>
              </a:ext>
            </a:extLst>
          </p:cNvPr>
          <p:cNvSpPr/>
          <p:nvPr/>
        </p:nvSpPr>
        <p:spPr>
          <a:xfrm>
            <a:off x="4265802" y="1888743"/>
            <a:ext cx="553673" cy="872455"/>
          </a:xfrm>
          <a:prstGeom prst="round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5B31C159-C370-4B76-A697-90E8A6700669}"/>
              </a:ext>
            </a:extLst>
          </p:cNvPr>
          <p:cNvSpPr/>
          <p:nvPr/>
        </p:nvSpPr>
        <p:spPr>
          <a:xfrm>
            <a:off x="1726124" y="2315304"/>
            <a:ext cx="2382471" cy="696287"/>
          </a:xfrm>
          <a:prstGeom prst="wedgeRoundRectCallout">
            <a:avLst>
              <a:gd name="adj1" fmla="val 56638"/>
              <a:gd name="adj2" fmla="val 13102"/>
              <a:gd name="adj3" fmla="val 166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1400" dirty="0"/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6816D072-13A7-4544-ACF2-7A450FFA488C}"/>
              </a:ext>
            </a:extLst>
          </p:cNvPr>
          <p:cNvSpPr/>
          <p:nvPr/>
        </p:nvSpPr>
        <p:spPr>
          <a:xfrm>
            <a:off x="1726124" y="2315304"/>
            <a:ext cx="2382471" cy="696287"/>
          </a:xfrm>
          <a:prstGeom prst="wedgeRoundRectCallout">
            <a:avLst>
              <a:gd name="adj1" fmla="val 7878"/>
              <a:gd name="adj2" fmla="val 82982"/>
              <a:gd name="adj3" fmla="val 166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400" dirty="0">
                <a:latin typeface="Georgia" panose="02040502050405020303" pitchFamily="18" charset="0"/>
              </a:rPr>
              <a:t>Trains move slowly close to the port, increasing wait times at level crossings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DE416EB3-5732-475F-B42A-FC327280AE58}"/>
              </a:ext>
            </a:extLst>
          </p:cNvPr>
          <p:cNvSpPr/>
          <p:nvPr/>
        </p:nvSpPr>
        <p:spPr>
          <a:xfrm>
            <a:off x="1539381" y="5192785"/>
            <a:ext cx="2726422" cy="872455"/>
          </a:xfrm>
          <a:prstGeom prst="wedgeRoundRectCallout">
            <a:avLst>
              <a:gd name="adj1" fmla="val -5815"/>
              <a:gd name="adj2" fmla="val -112199"/>
              <a:gd name="adj3" fmla="val 166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400" dirty="0">
                <a:latin typeface="Georgia" panose="02040502050405020303" pitchFamily="18" charset="0"/>
              </a:rPr>
              <a:t>If KPID and Murupara proceed, train frequency along Matapihi branch would increase by over 200%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CD65BE-AFA8-4D1B-B674-E8DA61BF8340}"/>
              </a:ext>
            </a:extLst>
          </p:cNvPr>
          <p:cNvSpPr/>
          <p:nvPr/>
        </p:nvSpPr>
        <p:spPr>
          <a:xfrm>
            <a:off x="2115900" y="6386687"/>
            <a:ext cx="6570900" cy="186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800" dirty="0">
                <a:solidFill>
                  <a:schemeClr val="tx1"/>
                </a:solidFill>
              </a:rPr>
              <a:t>Note: Average train speeds determined at each point, multiplied by the count of trains per day and the length of a full train. 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45ED835-6C22-4A6D-907B-A90D94AC2A1A}"/>
              </a:ext>
            </a:extLst>
          </p:cNvPr>
          <p:cNvSpPr/>
          <p:nvPr/>
        </p:nvSpPr>
        <p:spPr>
          <a:xfrm>
            <a:off x="2257208" y="3188872"/>
            <a:ext cx="887677" cy="577229"/>
          </a:xfrm>
          <a:prstGeom prst="round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DF64B1-1773-4416-8F1F-AD4B0E6511C0}"/>
              </a:ext>
            </a:extLst>
          </p:cNvPr>
          <p:cNvSpPr txBox="1"/>
          <p:nvPr/>
        </p:nvSpPr>
        <p:spPr>
          <a:xfrm>
            <a:off x="1294387" y="1393757"/>
            <a:ext cx="65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 u="sng" dirty="0">
                <a:latin typeface="Georgia" panose="02040502050405020303" pitchFamily="18" charset="0"/>
              </a:rPr>
              <a:t>Impact of level rail crossings on road traffic</a:t>
            </a:r>
          </a:p>
          <a:p>
            <a:pPr algn="ctr"/>
            <a:r>
              <a:rPr lang="en-NZ" sz="1200" dirty="0">
                <a:latin typeface="Georgia" panose="02040502050405020303" pitchFamily="18" charset="0"/>
              </a:rPr>
              <a:t>(% of time barrier arm down between 7am and 7pm)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2826DA-80CC-4051-AB4E-F12F0DF114E7}"/>
              </a:ext>
            </a:extLst>
          </p:cNvPr>
          <p:cNvSpPr/>
          <p:nvPr/>
        </p:nvSpPr>
        <p:spPr>
          <a:xfrm>
            <a:off x="6960870" y="65858"/>
            <a:ext cx="212293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/>
              <a:t>Hewletts</a:t>
            </a:r>
            <a:r>
              <a:rPr lang="en-NZ" dirty="0"/>
              <a:t> Sub-area</a:t>
            </a:r>
          </a:p>
        </p:txBody>
      </p:sp>
    </p:spTree>
    <p:extLst>
      <p:ext uri="{BB962C8B-B14F-4D97-AF65-F5344CB8AC3E}">
        <p14:creationId xmlns:p14="http://schemas.microsoft.com/office/powerpoint/2010/main" val="778810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26B59316-9EDE-4CC9-9330-F0778A35B96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12717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3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26B59316-9EDE-4CC9-9330-F0778A35B9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471CDB5A-30D6-4B40-894B-2251B767B91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9BA8A0-E953-44EA-9598-CA2D8E1DE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547" y="412375"/>
            <a:ext cx="8229600" cy="928800"/>
          </a:xfrm>
        </p:spPr>
        <p:txBody>
          <a:bodyPr>
            <a:normAutofit/>
          </a:bodyPr>
          <a:lstStyle/>
          <a:p>
            <a:r>
              <a:rPr lang="en-NZ" dirty="0"/>
              <a:t>UFTI will consider a range of Potential solutions in </a:t>
            </a:r>
            <a:r>
              <a:rPr lang="en-NZ" dirty="0" err="1"/>
              <a:t>hewletts</a:t>
            </a:r>
            <a:r>
              <a:rPr lang="en-NZ" dirty="0"/>
              <a:t> sub-area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493AC2F-4E09-4B8A-9082-D482F80458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995580"/>
              </p:ext>
            </p:extLst>
          </p:nvPr>
        </p:nvGraphicFramePr>
        <p:xfrm>
          <a:off x="421547" y="1696296"/>
          <a:ext cx="8158294" cy="422999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55283">
                  <a:extLst>
                    <a:ext uri="{9D8B030D-6E8A-4147-A177-3AD203B41FA5}">
                      <a16:colId xmlns:a16="http://schemas.microsoft.com/office/drawing/2014/main" val="3872385426"/>
                    </a:ext>
                  </a:extLst>
                </a:gridCol>
                <a:gridCol w="6103011">
                  <a:extLst>
                    <a:ext uri="{9D8B030D-6E8A-4147-A177-3AD203B41FA5}">
                      <a16:colId xmlns:a16="http://schemas.microsoft.com/office/drawing/2014/main" val="323196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Potential solutions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Examples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9164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Intelligent systems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Dynamic transit, tidal, and HOV lanes, and bus signal pre-emption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00971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Demand mgmt.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Road pricing, parking pricing, user information tools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67006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strike="noStrike" dirty="0">
                          <a:solidFill>
                            <a:schemeClr val="bg1"/>
                          </a:solidFill>
                          <a:effectLst/>
                        </a:rPr>
                        <a:t>Shared mobility </a:t>
                      </a:r>
                      <a:endParaRPr lang="en-GB" sz="1600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Smart carpooling, shared vehicles (e.g. shared bikes)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28867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Active transport 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Cycleways which can accommodate future small EVs (e.g. e-scooters)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4513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Public transport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Passenger rail, improved bus services, rapid transit, Park and Ride infrastructure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18322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Freight transport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Port of Tauranga growth options and rail solutions for freight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84479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Land use and access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Locations for and access to homes, work, schools and community hubs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39005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Harbour crossings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Hybrid bus-rail passenger services through the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effectLst/>
                        </a:rPr>
                        <a:t>Matapihi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rail bridge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1799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Mobility as a service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real time transport service where customers can access, compare, plan, pay for and take journeys on-demand while utilising existing transport assets.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267570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D0A4F8-F18C-43CC-861C-8217517C9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26</a:t>
            </a:fld>
            <a:endParaRPr lang="en-NZ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7E181-DAC0-4A97-BBB1-15F0B7A9B4D7}"/>
              </a:ext>
            </a:extLst>
          </p:cNvPr>
          <p:cNvSpPr/>
          <p:nvPr/>
        </p:nvSpPr>
        <p:spPr>
          <a:xfrm>
            <a:off x="6960870" y="65858"/>
            <a:ext cx="212293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/>
              <a:t>Hewletts</a:t>
            </a:r>
            <a:r>
              <a:rPr lang="en-NZ" dirty="0"/>
              <a:t> Sub-area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71270D-4555-4BA8-BABF-36B13F5898F7}"/>
              </a:ext>
            </a:extLst>
          </p:cNvPr>
          <p:cNvSpPr txBox="1"/>
          <p:nvPr/>
        </p:nvSpPr>
        <p:spPr>
          <a:xfrm>
            <a:off x="3200400" y="1412776"/>
            <a:ext cx="3760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b="1" u="sng" dirty="0"/>
              <a:t>Solution options for consideration</a:t>
            </a:r>
          </a:p>
        </p:txBody>
      </p:sp>
    </p:spTree>
    <p:extLst>
      <p:ext uri="{BB962C8B-B14F-4D97-AF65-F5344CB8AC3E}">
        <p14:creationId xmlns:p14="http://schemas.microsoft.com/office/powerpoint/2010/main" val="9375583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CB74F2F4-3C68-4A41-ABA6-F3225AF114D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17498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7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CB74F2F4-3C68-4A41-ABA6-F3225AF114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7C85B426-E9EC-4D43-9C2D-AC9718D3689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1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4CC747-5232-475A-A447-D8D1E4268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648" y="629197"/>
            <a:ext cx="8613160" cy="928800"/>
          </a:xfrm>
        </p:spPr>
        <p:txBody>
          <a:bodyPr>
            <a:normAutofit fontScale="90000"/>
          </a:bodyPr>
          <a:lstStyle/>
          <a:p>
            <a:r>
              <a:rPr lang="en-NZ" dirty="0"/>
              <a:t>Mode Shift is a key objective requiring a range of tools to overcome constraints</a:t>
            </a:r>
            <a:br>
              <a:rPr lang="en-NZ" dirty="0"/>
            </a:b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1BC2A-E3AE-4352-B994-3483B5384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949" y="1412776"/>
            <a:ext cx="7930403" cy="4713387"/>
          </a:xfrm>
        </p:spPr>
        <p:txBody>
          <a:bodyPr>
            <a:normAutofit fontScale="85000" lnSpcReduction="20000"/>
          </a:bodyPr>
          <a:lstStyle/>
          <a:p>
            <a:r>
              <a:rPr lang="en-NZ" sz="1600" dirty="0"/>
              <a:t>Western Bay of Plenty (WBOP) is NZ’s most car-dependent metropolitan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Building more road capacity will not be the only/predominant solution to manage congestion or support liveable, connected and vibrant communities.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Attractive public transport and active modes choices, emerging technologies, and the right measures and conditions (e.g. land use; policy &amp; regulation; parking management) must play a greater role in meeting transport demand. </a:t>
            </a:r>
          </a:p>
          <a:p>
            <a:r>
              <a:rPr lang="en-NZ" sz="1600" dirty="0"/>
              <a:t>Characteristics of the WBOP will inform  approach to mode shift. Phase 2 of the Project is to identify potential for mode shift under  BAU /current trajectory approach.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Service vehicle occupants may make up a material proportion of trips (unlikely to carpool or shift mode due to specialised vehicle and storage requirements)</a:t>
            </a:r>
            <a:endParaRPr lang="en-GB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1600" dirty="0"/>
              <a:t>Inter-regional trips are also unlikely to shift to modes such as public transport or micro-mobility due to length of trips </a:t>
            </a:r>
            <a:endParaRPr lang="en-GB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1600" dirty="0"/>
              <a:t>Peak time flows into Central Tauranga along  limited number of key corridors  likely to be well suited to public transport</a:t>
            </a:r>
            <a:endParaRPr lang="en-GB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NZ" sz="1600" dirty="0"/>
              <a:t>Trips under 3km (perhaps further)  likely to be well suited to walking, cycling, and Mobility-As-A-Service solutions if safe and attractive facilities  available</a:t>
            </a:r>
            <a:endParaRPr lang="en-GB" sz="1600" dirty="0"/>
          </a:p>
          <a:p>
            <a:endParaRPr lang="en-N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A6EB7-8887-41BF-8FEF-F35F99B4E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27</a:t>
            </a:fld>
            <a:endParaRPr lang="en-NZ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A19247-7CD6-4F3F-90A0-3421B06EA680}"/>
              </a:ext>
            </a:extLst>
          </p:cNvPr>
          <p:cNvSpPr/>
          <p:nvPr/>
        </p:nvSpPr>
        <p:spPr>
          <a:xfrm>
            <a:off x="7726680" y="65858"/>
            <a:ext cx="135712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Mode Shift</a:t>
            </a:r>
          </a:p>
        </p:txBody>
      </p:sp>
    </p:spTree>
    <p:extLst>
      <p:ext uri="{BB962C8B-B14F-4D97-AF65-F5344CB8AC3E}">
        <p14:creationId xmlns:p14="http://schemas.microsoft.com/office/powerpoint/2010/main" val="3714528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386CC7E9-422F-4391-A4D6-1399A78B504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210602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1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386CC7E9-422F-4391-A4D6-1399A78B50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3E7979D1-F9AF-4915-B0B6-753945D7D73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0561BC-6A0B-476F-95A1-567B5B711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To deliver MODE SHIFT, UFTI will need to resolve six issues (identified so far)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455A3-183A-4202-8A4F-171BB6A49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949" y="1412776"/>
            <a:ext cx="7930403" cy="4713387"/>
          </a:xfrm>
        </p:spPr>
        <p:txBody>
          <a:bodyPr>
            <a:normAutofit/>
          </a:bodyPr>
          <a:lstStyle/>
          <a:p>
            <a:pPr lvl="0"/>
            <a:endParaRPr lang="en-NZ" sz="1600" dirty="0"/>
          </a:p>
          <a:p>
            <a:pPr lvl="0"/>
            <a:r>
              <a:rPr lang="en-NZ" sz="1600" dirty="0"/>
              <a:t>Who are the individuals and businesses who can shift modes?</a:t>
            </a:r>
            <a:endParaRPr lang="en-GB" sz="1600" dirty="0"/>
          </a:p>
          <a:p>
            <a:pPr lvl="0"/>
            <a:r>
              <a:rPr lang="en-NZ" sz="1600" dirty="0"/>
              <a:t>What mix of infrastructure, pricing, management and policy levers encourage individuals and business to shift mode? (the drivers behind mode decisions)</a:t>
            </a:r>
            <a:endParaRPr lang="en-GB" sz="1600" dirty="0"/>
          </a:p>
          <a:p>
            <a:pPr lvl="0"/>
            <a:r>
              <a:rPr lang="en-NZ" sz="1600" dirty="0"/>
              <a:t>What will make mode shift options more attractive than private light vehicles?</a:t>
            </a:r>
            <a:endParaRPr lang="en-GB" sz="1600" dirty="0"/>
          </a:p>
          <a:p>
            <a:pPr lvl="0"/>
            <a:r>
              <a:rPr lang="en-NZ" sz="1600" dirty="0"/>
              <a:t>What interventions and policy tools (push and pull levers) are required/available to drive mode shift?</a:t>
            </a:r>
            <a:endParaRPr lang="en-GB" sz="1600" dirty="0"/>
          </a:p>
          <a:p>
            <a:pPr lvl="0"/>
            <a:r>
              <a:rPr lang="en-NZ" sz="1600" dirty="0"/>
              <a:t>How many individuals will shift modes?</a:t>
            </a:r>
            <a:endParaRPr lang="en-GB" sz="1600" dirty="0"/>
          </a:p>
          <a:p>
            <a:pPr lvl="0"/>
            <a:r>
              <a:rPr lang="en-NZ" sz="1600" dirty="0"/>
              <a:t>What urban form/ development area conditions (e.g. distance/ intensity etc.) support future demand to be accommodated by non-private vehicle modes of transport?</a:t>
            </a:r>
            <a:endParaRPr lang="en-GB" sz="1600" dirty="0"/>
          </a:p>
          <a:p>
            <a:endParaRPr lang="en-N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279D1-3B71-45E7-9C41-29F9B6C7C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28</a:t>
            </a:fld>
            <a:endParaRPr lang="en-NZ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FB48A5-3183-4019-BDFC-D1FD59C6E36A}"/>
              </a:ext>
            </a:extLst>
          </p:cNvPr>
          <p:cNvSpPr/>
          <p:nvPr/>
        </p:nvSpPr>
        <p:spPr>
          <a:xfrm>
            <a:off x="7509510" y="65858"/>
            <a:ext cx="1574298" cy="2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Mode Shift</a:t>
            </a:r>
          </a:p>
        </p:txBody>
      </p:sp>
    </p:spTree>
    <p:extLst>
      <p:ext uri="{BB962C8B-B14F-4D97-AF65-F5344CB8AC3E}">
        <p14:creationId xmlns:p14="http://schemas.microsoft.com/office/powerpoint/2010/main" val="31065760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B173B976-5E9D-4CA7-9E06-C533BFD34B6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250849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5" name="think-cell Slide" r:id="rId10" imgW="501" imgH="502" progId="TCLayout.ActiveDocument.1">
                  <p:embed/>
                </p:oleObj>
              </mc:Choice>
              <mc:Fallback>
                <p:oleObj name="think-cell Slide" r:id="rId10" imgW="501" imgH="502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B173B976-5E9D-4CA7-9E06-C533BFD34B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C40E8C55-0F82-4FA0-84E8-29519A26881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b="1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20118-68B5-4C56-ADF7-D098C9E4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6BBCEE8A-0439-4343-84FB-0157138FBA7A}" type="datetime'Agenda'">
              <a:rPr lang="en-NZ" altLang="en-US" smtClean="0"/>
              <a:pPr/>
              <a:t>Agenda</a:t>
            </a:fld>
            <a:endParaRPr lang="en-NZ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A695D-8714-463E-88C4-ACF7CA1E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29</a:t>
            </a:fld>
            <a:endParaRPr lang="en-NZ" noProof="0" dirty="0"/>
          </a:p>
        </p:txBody>
      </p:sp>
      <p:sp>
        <p:nvSpPr>
          <p:cNvPr id="20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44CC9E2B-9760-450D-AC38-8F21BF68B8A0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2944813" y="2741613"/>
            <a:ext cx="3254375" cy="458788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Introduction</a:t>
            </a:r>
            <a:r>
              <a:rPr lang="en-NZ" altLang="en-US"/>
              <a:t>/Background</a:t>
            </a:r>
            <a:endParaRPr lang="en-NZ" dirty="0"/>
          </a:p>
        </p:txBody>
      </p:sp>
      <p:sp>
        <p:nvSpPr>
          <p:cNvPr id="8" name="Text Placeholder 2">
            <a:hlinkClick r:id="rId13" action="ppaction://hlinksldjump"/>
            <a:extLst>
              <a:ext uri="{FF2B5EF4-FFF2-40B4-BE49-F238E27FC236}">
                <a16:creationId xmlns:a16="http://schemas.microsoft.com/office/drawing/2014/main" id="{4089BCCE-A679-4BAB-9142-49AFEA8B2BBF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2944813" y="32004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Principles</a:t>
            </a:r>
            <a:endParaRPr lang="en-NZ" dirty="0"/>
          </a:p>
        </p:txBody>
      </p:sp>
      <p:sp>
        <p:nvSpPr>
          <p:cNvPr id="24" name="Text Placeholder 2">
            <a:hlinkClick r:id="rId14" action="ppaction://hlinksldjump"/>
            <a:extLst>
              <a:ext uri="{FF2B5EF4-FFF2-40B4-BE49-F238E27FC236}">
                <a16:creationId xmlns:a16="http://schemas.microsoft.com/office/drawing/2014/main" id="{D69E4919-CB9A-439D-8528-C22D726D5171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2944813" y="36576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Key issues</a:t>
            </a:r>
            <a:endParaRPr lang="en-NZ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38C8A37-4396-41D6-B7B4-1B9DA83352E3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2944813" y="4114800"/>
            <a:ext cx="3254375" cy="457200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b="1" dirty="0"/>
              <a:t>Project Plan</a:t>
            </a:r>
            <a:r>
              <a:rPr lang="en-NZ" altLang="en-US" b="1"/>
              <a:t>/Resources</a:t>
            </a:r>
            <a:endParaRPr lang="en-NZ" b="1" dirty="0"/>
          </a:p>
        </p:txBody>
      </p:sp>
      <p:sp>
        <p:nvSpPr>
          <p:cNvPr id="14" name="Text Placeholder 2">
            <a:hlinkClick r:id="rId15" action="ppaction://hlinksldjump"/>
            <a:extLst>
              <a:ext uri="{FF2B5EF4-FFF2-40B4-BE49-F238E27FC236}">
                <a16:creationId xmlns:a16="http://schemas.microsoft.com/office/drawing/2014/main" id="{F060B8C1-344C-4F23-82AC-4F41B5ADC262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2944813" y="4572000"/>
            <a:ext cx="3254375" cy="458788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Summary and discussion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14176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B789C6E-F2A0-4C1D-B5C2-C1091D49EE0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26236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think-cell Slide" r:id="rId5" imgW="503" imgH="503" progId="TCLayout.ActiveDocument.1">
                  <p:embed/>
                </p:oleObj>
              </mc:Choice>
              <mc:Fallback>
                <p:oleObj name="think-cell Slide" r:id="rId5" imgW="503" imgH="50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B789C6E-F2A0-4C1D-B5C2-C1091D49EE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771655EB-A513-4075-9EE3-48A6FA1D527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8E989-4D5F-41FD-ADFA-A8100DAB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15ED9-F15B-43A3-B8D0-19DF0D1FF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8459"/>
            <a:ext cx="8229600" cy="4058876"/>
          </a:xfrm>
        </p:spPr>
        <p:txBody>
          <a:bodyPr>
            <a:noAutofit/>
          </a:bodyPr>
          <a:lstStyle/>
          <a:p>
            <a:r>
              <a:rPr lang="en-NZ" sz="1600" dirty="0"/>
              <a:t>Phase 1 UFTI has been completed in partnership between </a:t>
            </a:r>
            <a:r>
              <a:rPr lang="en-NZ" sz="1600" dirty="0" err="1"/>
              <a:t>SmartGrowth</a:t>
            </a:r>
            <a:r>
              <a:rPr lang="en-NZ" sz="1600" dirty="0"/>
              <a:t> partners (BOPRC, WBOPDC, TCC) and NZTA, Stakeholder Strategies and Campbell Squared</a:t>
            </a:r>
          </a:p>
          <a:p>
            <a:r>
              <a:rPr lang="en-NZ" sz="1600" dirty="0"/>
              <a:t>Phase One is near-completion and has delivered:</a:t>
            </a:r>
          </a:p>
          <a:p>
            <a:pPr lvl="1"/>
            <a:r>
              <a:rPr lang="en-NZ" sz="1600" dirty="0"/>
              <a:t>Agreed Terms of Reference</a:t>
            </a:r>
          </a:p>
          <a:p>
            <a:pPr lvl="1"/>
            <a:r>
              <a:rPr lang="en-NZ" sz="1600" dirty="0"/>
              <a:t>Approved Project Plan (drawing on the ATAP precedent approved by NZTA</a:t>
            </a:r>
          </a:p>
          <a:p>
            <a:pPr lvl="1"/>
            <a:r>
              <a:rPr lang="en-NZ" sz="1600" dirty="0"/>
              <a:t>Communications and Engagement Plan</a:t>
            </a:r>
          </a:p>
          <a:p>
            <a:pPr lvl="1"/>
            <a:r>
              <a:rPr lang="en-NZ" sz="1600" dirty="0"/>
              <a:t>Draft Resource Plan</a:t>
            </a:r>
          </a:p>
          <a:p>
            <a:pPr lvl="1"/>
            <a:r>
              <a:rPr lang="en-NZ" sz="1600" dirty="0"/>
              <a:t>Briefing Papers which outline the team’s WIP thinking on key issues</a:t>
            </a:r>
          </a:p>
          <a:p>
            <a:pPr indent="-285750"/>
            <a:r>
              <a:rPr lang="en-NZ" sz="1600" dirty="0"/>
              <a:t>Delivery of prescribed Phase One outputs has been on time, in full and within budget</a:t>
            </a:r>
          </a:p>
          <a:p>
            <a:pPr lvl="1"/>
            <a:r>
              <a:rPr lang="en-NZ" sz="1600" dirty="0"/>
              <a:t>Additional deliverables (briefing papers, baseline analysis) were produced within budget</a:t>
            </a:r>
          </a:p>
          <a:p>
            <a:pPr indent="-285750"/>
            <a:r>
              <a:rPr lang="en-NZ" sz="1600" dirty="0"/>
              <a:t>Strong cooperation at team and governance level between the Partners</a:t>
            </a:r>
          </a:p>
          <a:p>
            <a:r>
              <a:rPr lang="en-NZ" sz="1600" dirty="0"/>
              <a:t>Guidance is sought on the project principles</a:t>
            </a:r>
          </a:p>
          <a:p>
            <a:endParaRPr lang="en-NZ" sz="1600" dirty="0"/>
          </a:p>
          <a:p>
            <a:endParaRPr lang="en-NZ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BB455D-DC03-4291-83D0-05BAE4A650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122877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66631745-3931-4C08-94F8-93201FE6DE7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76411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66631745-3931-4C08-94F8-93201FE6DE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280F625-1078-496D-A891-63D1FE8EACC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BB4656-8530-492C-A75B-A32722A8A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UFTI will be delivered over four phases with six analytic stages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174B09-D786-41E7-B8CC-2607F9F95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30</a:t>
            </a:fld>
            <a:endParaRPr lang="en-NZ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85D6D9C-77E9-45C1-AB6E-2D34F30A4B9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444500" y="1360811"/>
            <a:ext cx="8229600" cy="42934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BC68AE-B615-4B88-9BFA-AFF4EAE59D05}"/>
              </a:ext>
            </a:extLst>
          </p:cNvPr>
          <p:cNvSpPr txBox="1"/>
          <p:nvPr/>
        </p:nvSpPr>
        <p:spPr>
          <a:xfrm>
            <a:off x="1709928" y="5861304"/>
            <a:ext cx="571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400" b="1" dirty="0"/>
              <a:t>“Phases” and “stages” align to NZTA’s ATAP approach</a:t>
            </a:r>
          </a:p>
        </p:txBody>
      </p:sp>
    </p:spTree>
    <p:extLst>
      <p:ext uri="{BB962C8B-B14F-4D97-AF65-F5344CB8AC3E}">
        <p14:creationId xmlns:p14="http://schemas.microsoft.com/office/powerpoint/2010/main" val="24455429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33B8E3F9-DC03-4FAB-B78F-83462F0BB79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742391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33B8E3F9-DC03-4FAB-B78F-83462F0BB7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D093EB08-D6FB-4DFB-AEDB-E06D7B5D952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0729B7-E61A-4359-89F9-77968D56A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The base case stage includes resolving ten highly related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79E58E-692A-43A5-A79F-C5479FA2B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31</a:t>
            </a:fld>
            <a:endParaRPr lang="en-NZ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99E2853-5CDF-4A94-9448-B072E400014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1148561" y="1157831"/>
            <a:ext cx="6907303" cy="524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9642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96E7B68-A3CE-43D6-983D-1A1CECB6CE2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934664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96E7B68-A3CE-43D6-983D-1A1CECB6CE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BAD45699-2263-47BB-8E21-13B9808A50D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0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BFED86-5A86-44E1-B684-DD60280F7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2000" dirty="0"/>
              <a:t>Key Stage two analyses include intensification of existing urban areas and mode shift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986A5-F3E1-4250-8DB0-22ACE3B597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32</a:t>
            </a:fld>
            <a:endParaRPr lang="en-NZ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182CBB-F0EB-4590-8987-DDCBEF388102}"/>
              </a:ext>
            </a:extLst>
          </p:cNvPr>
          <p:cNvSpPr txBox="1"/>
          <p:nvPr/>
        </p:nvSpPr>
        <p:spPr>
          <a:xfrm>
            <a:off x="1623060" y="1196764"/>
            <a:ext cx="5897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400" b="1" u="sng" dirty="0">
                <a:latin typeface="Georgia" panose="02040502050405020303" pitchFamily="18" charset="0"/>
              </a:rPr>
              <a:t>Excerpt of base case analyses, UFTI Project Plan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FE80D1A-6E92-4316-9D6D-3DAF62F6F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5082"/>
            <a:ext cx="8378190" cy="4480243"/>
          </a:xfrm>
        </p:spPr>
        <p:txBody>
          <a:bodyPr>
            <a:noAutofit/>
          </a:bodyPr>
          <a:lstStyle/>
          <a:p>
            <a:r>
              <a:rPr lang="en-GB" sz="1500" dirty="0">
                <a:latin typeface="Georgia" panose="02040502050405020303" pitchFamily="18" charset="0"/>
              </a:rPr>
              <a:t>Intensification </a:t>
            </a:r>
            <a:r>
              <a:rPr lang="en-NZ" sz="1400" dirty="0"/>
              <a:t>of existing urban areas </a:t>
            </a:r>
            <a:endParaRPr lang="en-GB" sz="1500" dirty="0">
              <a:latin typeface="Georgia" panose="02040502050405020303" pitchFamily="18" charset="0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Georgia" panose="02040502050405020303" pitchFamily="18" charset="0"/>
              </a:rPr>
              <a:t>Understand current demand and supply profile and trajectory, drivers, success factors, barriers, and high-level options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Georgia" panose="02040502050405020303" pitchFamily="18" charset="0"/>
              </a:rPr>
              <a:t>Sensitivity test changes in land values and building costs required to drive intensification </a:t>
            </a:r>
            <a:r>
              <a:rPr lang="en-NZ" sz="1400" dirty="0"/>
              <a:t>of existing urban areas </a:t>
            </a:r>
            <a:endParaRPr lang="en-GB" sz="1400" dirty="0">
              <a:latin typeface="Georgia" panose="02040502050405020303" pitchFamily="18" charset="0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Georgia" panose="02040502050405020303" pitchFamily="18" charset="0"/>
              </a:rPr>
              <a:t>Identify lessons from international cities of a similar scale, type and land configuration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Georgia" panose="02040502050405020303" pitchFamily="18" charset="0"/>
              </a:rPr>
              <a:t>Model intensification </a:t>
            </a:r>
            <a:r>
              <a:rPr lang="en-NZ" sz="1400" dirty="0"/>
              <a:t>of existing urban areas </a:t>
            </a:r>
            <a:r>
              <a:rPr lang="en-GB" sz="1400" dirty="0">
                <a:latin typeface="Georgia" panose="02040502050405020303" pitchFamily="18" charset="0"/>
              </a:rPr>
              <a:t>opportunities and alternative uptake scenarios to estimate the housing need residual to be met by new development areas</a:t>
            </a:r>
            <a:endParaRPr lang="en-GB" sz="1500" dirty="0">
              <a:latin typeface="Georgia" panose="02040502050405020303" pitchFamily="18" charset="0"/>
            </a:endParaRPr>
          </a:p>
          <a:p>
            <a:r>
              <a:rPr lang="en-GB" sz="1500" dirty="0">
                <a:latin typeface="Georgia" panose="02040502050405020303" pitchFamily="18" charset="0"/>
              </a:rPr>
              <a:t>New development areas</a:t>
            </a:r>
          </a:p>
          <a:p>
            <a:pPr marL="285750"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latin typeface="Georgia" panose="02040502050405020303" pitchFamily="18" charset="0"/>
              </a:rPr>
              <a:t>Understand current demand and supply profile and trajectory, drivers, success factors, barriers, and high-level options</a:t>
            </a:r>
          </a:p>
          <a:p>
            <a:pPr marL="285750"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latin typeface="Georgia" panose="02040502050405020303" pitchFamily="18" charset="0"/>
              </a:rPr>
              <a:t>Prioritise options so that a base case development sequence can be described</a:t>
            </a:r>
          </a:p>
          <a:p>
            <a:pPr lvl="0"/>
            <a:r>
              <a:rPr lang="en-GB" sz="1500" dirty="0">
                <a:latin typeface="Georgia" panose="02040502050405020303" pitchFamily="18" charset="0"/>
              </a:rPr>
              <a:t>Demand management</a:t>
            </a:r>
          </a:p>
          <a:p>
            <a:pPr marL="285750"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latin typeface="Georgia" panose="02040502050405020303" pitchFamily="18" charset="0"/>
              </a:rPr>
              <a:t>Identify leading global and NZ demand management solutions</a:t>
            </a:r>
          </a:p>
          <a:p>
            <a:pPr marL="285750"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latin typeface="Georgia" panose="02040502050405020303" pitchFamily="18" charset="0"/>
              </a:rPr>
              <a:t>Develop base case suite of solutions for the WBOP</a:t>
            </a:r>
          </a:p>
          <a:p>
            <a:pPr marL="285750"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latin typeface="Georgia" panose="02040502050405020303" pitchFamily="18" charset="0"/>
              </a:rPr>
              <a:t>Understand enabling system requirements and barriers to adoption</a:t>
            </a:r>
          </a:p>
          <a:p>
            <a:pPr marL="285750"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latin typeface="Georgia" panose="02040502050405020303" pitchFamily="18" charset="0"/>
              </a:rPr>
              <a:t>Model impact on demand</a:t>
            </a:r>
          </a:p>
          <a:p>
            <a:pPr lvl="0"/>
            <a:endParaRPr lang="en-GB" sz="1500" dirty="0">
              <a:latin typeface="Georgia" panose="02040502050405020303" pitchFamily="18" charset="0"/>
            </a:endParaRPr>
          </a:p>
          <a:p>
            <a:endParaRPr lang="en-GB" sz="1500" dirty="0">
              <a:latin typeface="Georgia" panose="02040502050405020303" pitchFamily="18" charset="0"/>
            </a:endParaRPr>
          </a:p>
          <a:p>
            <a:endParaRPr lang="en-NZ" sz="15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4965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96E7B68-A3CE-43D6-983D-1A1CECB6CE2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770043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1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96E7B68-A3CE-43D6-983D-1A1CECB6CE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BAD45699-2263-47BB-8E21-13B9808A50D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0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BFED86-5A86-44E1-B684-DD60280F7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2000" dirty="0"/>
              <a:t>Key Stage two analyses include intensification of existing urban areas and mode shift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986A5-F3E1-4250-8DB0-22ACE3B597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33</a:t>
            </a:fld>
            <a:endParaRPr lang="en-NZ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FE80D1A-6E92-4316-9D6D-3DAF62F6F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23938"/>
            <a:ext cx="8229600" cy="4480243"/>
          </a:xfrm>
        </p:spPr>
        <p:txBody>
          <a:bodyPr>
            <a:noAutofit/>
          </a:bodyPr>
          <a:lstStyle/>
          <a:p>
            <a:pPr lvl="0"/>
            <a:r>
              <a:rPr lang="en-NZ" sz="1600" dirty="0">
                <a:latin typeface="Georgia" panose="02040502050405020303" pitchFamily="18" charset="0"/>
              </a:rPr>
              <a:t>Identify leading mode shift solutions and strategies</a:t>
            </a:r>
            <a:endParaRPr lang="en-GB" sz="1600" dirty="0">
              <a:latin typeface="Georgia" panose="02040502050405020303" pitchFamily="18" charset="0"/>
            </a:endParaRPr>
          </a:p>
          <a:p>
            <a:pPr lvl="1"/>
            <a:r>
              <a:rPr lang="en-NZ" sz="1600" dirty="0">
                <a:latin typeface="Georgia" panose="02040502050405020303" pitchFamily="18" charset="0"/>
              </a:rPr>
              <a:t>Develop system solution and understand how to tailor for specific circumstances</a:t>
            </a:r>
            <a:endParaRPr lang="en-GB" sz="1600" dirty="0">
              <a:latin typeface="Georgia" panose="02040502050405020303" pitchFamily="18" charset="0"/>
            </a:endParaRPr>
          </a:p>
          <a:p>
            <a:pPr lvl="1"/>
            <a:r>
              <a:rPr lang="en-NZ" sz="1600" dirty="0">
                <a:latin typeface="Georgia" panose="02040502050405020303" pitchFamily="18" charset="0"/>
              </a:rPr>
              <a:t>Understand enabling system requirements and barriers to adoption</a:t>
            </a:r>
            <a:endParaRPr lang="en-GB" sz="1600" dirty="0">
              <a:latin typeface="Georgia" panose="02040502050405020303" pitchFamily="18" charset="0"/>
            </a:endParaRPr>
          </a:p>
          <a:p>
            <a:pPr lvl="1"/>
            <a:r>
              <a:rPr lang="en-NZ" sz="1600" dirty="0">
                <a:latin typeface="Georgia" panose="02040502050405020303" pitchFamily="18" charset="0"/>
              </a:rPr>
              <a:t>Model impact on demand</a:t>
            </a:r>
            <a:endParaRPr lang="en-GB" sz="1600" dirty="0">
              <a:latin typeface="Georgia" panose="02040502050405020303" pitchFamily="18" charset="0"/>
            </a:endParaRPr>
          </a:p>
          <a:p>
            <a:r>
              <a:rPr lang="en-GB" sz="1600" dirty="0">
                <a:latin typeface="Georgia" panose="02040502050405020303" pitchFamily="18" charset="0"/>
              </a:rPr>
              <a:t>Network plan</a:t>
            </a:r>
          </a:p>
          <a:p>
            <a:pPr lvl="1"/>
            <a:r>
              <a:rPr lang="en-GB" sz="1600" dirty="0">
                <a:latin typeface="Georgia" panose="02040502050405020303" pitchFamily="18" charset="0"/>
              </a:rPr>
              <a:t>Model implications of 2.6., 2.7, and 2.8</a:t>
            </a:r>
          </a:p>
          <a:p>
            <a:pPr lvl="1"/>
            <a:r>
              <a:rPr lang="en-GB" sz="1600" dirty="0">
                <a:latin typeface="Georgia" panose="02040502050405020303" pitchFamily="18" charset="0"/>
              </a:rPr>
              <a:t>Integrate planned and proposed system-level transport investments</a:t>
            </a:r>
          </a:p>
          <a:p>
            <a:pPr lvl="1"/>
            <a:r>
              <a:rPr lang="en-GB" sz="1600" dirty="0">
                <a:latin typeface="Georgia" panose="02040502050405020303" pitchFamily="18" charset="0"/>
              </a:rPr>
              <a:t>Define future network spine, including cross harbour connections and primary freight routes</a:t>
            </a:r>
          </a:p>
          <a:p>
            <a:pPr lvl="1"/>
            <a:r>
              <a:rPr lang="en-GB" sz="1600" dirty="0">
                <a:latin typeface="Georgia" panose="02040502050405020303" pitchFamily="18" charset="0"/>
              </a:rPr>
              <a:t>Develop a strategic approach to improve access to the network spine, for example the Sulphur Point to </a:t>
            </a:r>
            <a:r>
              <a:rPr lang="en-GB" sz="1600" dirty="0" err="1">
                <a:latin typeface="Georgia" panose="02040502050405020303" pitchFamily="18" charset="0"/>
              </a:rPr>
              <a:t>Bayfair</a:t>
            </a:r>
            <a:r>
              <a:rPr lang="en-GB" sz="1600" dirty="0">
                <a:latin typeface="Georgia" panose="02040502050405020303" pitchFamily="18" charset="0"/>
              </a:rPr>
              <a:t> sub-area</a:t>
            </a:r>
          </a:p>
          <a:p>
            <a:endParaRPr lang="en-GB" sz="1600" dirty="0">
              <a:latin typeface="Georgia" panose="02040502050405020303" pitchFamily="18" charset="0"/>
            </a:endParaRPr>
          </a:p>
          <a:p>
            <a:endParaRPr lang="en-GB" sz="1600" dirty="0">
              <a:latin typeface="Georgia" panose="02040502050405020303" pitchFamily="18" charset="0"/>
            </a:endParaRPr>
          </a:p>
          <a:p>
            <a:endParaRPr lang="en-NZ" sz="1600" dirty="0">
              <a:latin typeface="Georgia" panose="020405020504050203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6E6930-35F4-473F-B391-D1B4C212BBED}"/>
              </a:ext>
            </a:extLst>
          </p:cNvPr>
          <p:cNvSpPr txBox="1"/>
          <p:nvPr/>
        </p:nvSpPr>
        <p:spPr>
          <a:xfrm>
            <a:off x="1623060" y="1196764"/>
            <a:ext cx="5897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400" b="1" u="sng" dirty="0">
                <a:latin typeface="Georgia" panose="02040502050405020303" pitchFamily="18" charset="0"/>
              </a:rPr>
              <a:t>Excerpt of base case analyses, UFTI Project Plan</a:t>
            </a:r>
          </a:p>
        </p:txBody>
      </p:sp>
    </p:spTree>
    <p:extLst>
      <p:ext uri="{BB962C8B-B14F-4D97-AF65-F5344CB8AC3E}">
        <p14:creationId xmlns:p14="http://schemas.microsoft.com/office/powerpoint/2010/main" val="6039608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303F6119-C530-4994-9526-CD75DF73BD9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931033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303F6119-C530-4994-9526-CD75DF73BD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F4B7C429-F65F-4583-9251-A139DE5F0A9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857B56-B26D-4E09-AC3F-6849FE701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The forward resourcing plan includes five options for the analytic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912C9-EFC9-4341-9599-BAD730DDE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34</a:t>
            </a:fld>
            <a:endParaRPr lang="en-NZ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7C15B74-B462-40AE-AD0E-DA22AB4B94C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723061" y="1203717"/>
            <a:ext cx="7697877" cy="47132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218E7E-39AB-45AA-84D9-2669729FDB7C}"/>
              </a:ext>
            </a:extLst>
          </p:cNvPr>
          <p:cNvSpPr txBox="1"/>
          <p:nvPr/>
        </p:nvSpPr>
        <p:spPr>
          <a:xfrm>
            <a:off x="886968" y="6013777"/>
            <a:ext cx="807415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eorgia" panose="02040502050405020303" pitchFamily="18" charset="0"/>
              </a:rPr>
              <a:t>It is proposed that the Project Director and analytical team including partner staff  co-locate in the UFTI office</a:t>
            </a:r>
          </a:p>
        </p:txBody>
      </p:sp>
    </p:spTree>
    <p:extLst>
      <p:ext uri="{BB962C8B-B14F-4D97-AF65-F5344CB8AC3E}">
        <p14:creationId xmlns:p14="http://schemas.microsoft.com/office/powerpoint/2010/main" val="24573635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B173B976-5E9D-4CA7-9E06-C533BFD34B6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30707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" name="think-cell Slide" r:id="rId10" imgW="501" imgH="502" progId="TCLayout.ActiveDocument.1">
                  <p:embed/>
                </p:oleObj>
              </mc:Choice>
              <mc:Fallback>
                <p:oleObj name="think-cell Slide" r:id="rId10" imgW="501" imgH="502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B173B976-5E9D-4CA7-9E06-C533BFD34B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C40E8C55-0F82-4FA0-84E8-29519A26881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20118-68B5-4C56-ADF7-D098C9E4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6BBCEE8A-0439-4343-84FB-0157138FBA7A}" type="datetime'Agenda'">
              <a:rPr lang="en-NZ" altLang="en-US" smtClean="0"/>
              <a:pPr/>
              <a:t>Agenda</a:t>
            </a:fld>
            <a:endParaRPr lang="en-NZ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A695D-8714-463E-88C4-ACF7CA1E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35</a:t>
            </a:fld>
            <a:endParaRPr lang="en-NZ" noProof="0" dirty="0"/>
          </a:p>
        </p:txBody>
      </p:sp>
      <p:sp>
        <p:nvSpPr>
          <p:cNvPr id="19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702E799A-1340-4B93-AC75-AC6B27D55D13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2944813" y="2741613"/>
            <a:ext cx="3254375" cy="458788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Introduction</a:t>
            </a:r>
            <a:r>
              <a:rPr lang="en-NZ" altLang="en-US"/>
              <a:t>/Background</a:t>
            </a:r>
            <a:endParaRPr lang="en-NZ" dirty="0"/>
          </a:p>
        </p:txBody>
      </p:sp>
      <p:sp>
        <p:nvSpPr>
          <p:cNvPr id="8" name="Text Placeholder 2">
            <a:hlinkClick r:id="rId13" action="ppaction://hlinksldjump"/>
            <a:extLst>
              <a:ext uri="{FF2B5EF4-FFF2-40B4-BE49-F238E27FC236}">
                <a16:creationId xmlns:a16="http://schemas.microsoft.com/office/drawing/2014/main" id="{4089BCCE-A679-4BAB-9142-49AFEA8B2BBF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2944813" y="32004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Principles</a:t>
            </a:r>
            <a:endParaRPr lang="en-NZ" dirty="0"/>
          </a:p>
        </p:txBody>
      </p:sp>
      <p:sp>
        <p:nvSpPr>
          <p:cNvPr id="23" name="Text Placeholder 2">
            <a:hlinkClick r:id="rId14" action="ppaction://hlinksldjump"/>
            <a:extLst>
              <a:ext uri="{FF2B5EF4-FFF2-40B4-BE49-F238E27FC236}">
                <a16:creationId xmlns:a16="http://schemas.microsoft.com/office/drawing/2014/main" id="{B7176C2E-86D9-4B26-BA2C-338E1FC1DD80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2944813" y="36576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Key issues</a:t>
            </a:r>
            <a:endParaRPr lang="en-NZ" dirty="0"/>
          </a:p>
        </p:txBody>
      </p:sp>
      <p:sp>
        <p:nvSpPr>
          <p:cNvPr id="24" name="Text Placeholder 2">
            <a:hlinkClick r:id="rId15" action="ppaction://hlinksldjump"/>
            <a:extLst>
              <a:ext uri="{FF2B5EF4-FFF2-40B4-BE49-F238E27FC236}">
                <a16:creationId xmlns:a16="http://schemas.microsoft.com/office/drawing/2014/main" id="{395683FF-0DED-452A-8576-CAB0AD3EADDF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2944813" y="41148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Project Plan/Resources</a:t>
            </a:r>
            <a:endParaRPr lang="en-NZ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F3FA4E2-CECB-4D06-96CC-E8F2C62AB259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2944813" y="4572000"/>
            <a:ext cx="3254375" cy="458788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b="1"/>
              <a:t>Summary and discussion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22881269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D800D170-27AB-4EEF-A992-F2C886CFDB6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5549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name="think-cell Slide" r:id="rId5" imgW="503" imgH="503" progId="TCLayout.ActiveDocument.1">
                  <p:embed/>
                </p:oleObj>
              </mc:Choice>
              <mc:Fallback>
                <p:oleObj name="think-cell Slide" r:id="rId5" imgW="503" imgH="50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D800D170-27AB-4EEF-A992-F2C886CFDB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3B1865FD-EB1A-4ED5-9FD3-D316A6CBC30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E0FA7B-C0A0-4776-92C2-FE51A9DB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11302-37F3-4825-A9DA-19B923D6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4208" y="1571264"/>
            <a:ext cx="8229600" cy="3715472"/>
          </a:xfrm>
        </p:spPr>
        <p:txBody>
          <a:bodyPr>
            <a:normAutofit lnSpcReduction="10000"/>
          </a:bodyPr>
          <a:lstStyle/>
          <a:p>
            <a:r>
              <a:rPr lang="en-NZ" dirty="0"/>
              <a:t>Next steps for  UFTI team are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Appoint Project Director and Technical Advisor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Complete procurement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 Continue to progress near-term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Continue iterating Project Plan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Prepare draft scopes of research needed (building off issues papers)</a:t>
            </a:r>
          </a:p>
          <a:p>
            <a:r>
              <a:rPr lang="en-NZ" dirty="0"/>
              <a:t>Launch Phase 2 as soon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Near term delays will impact final deliverable dates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53370-A8CB-40FB-B33F-F7DBD47342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36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542835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3C737276-BB24-4A19-8DA0-8A03472CF4D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362883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7" name="think-cell Slide" r:id="rId5" imgW="503" imgH="503" progId="TCLayout.ActiveDocument.1">
                  <p:embed/>
                </p:oleObj>
              </mc:Choice>
              <mc:Fallback>
                <p:oleObj name="think-cell Slide" r:id="rId5" imgW="503" imgH="50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3C737276-BB24-4A19-8DA0-8A03472CF4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9B47AD4-B464-4245-892B-5DF32354C90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7FDB45-38CB-4DF7-87D5-9CCCB0109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Input from SLG sought on ‘Solution’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B1910-15D0-4971-AC32-279E41DDA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1412774"/>
            <a:ext cx="8229600" cy="5022661"/>
          </a:xfrm>
        </p:spPr>
        <p:txBody>
          <a:bodyPr>
            <a:normAutofit/>
          </a:bodyPr>
          <a:lstStyle/>
          <a:p>
            <a:r>
              <a:rPr lang="en-NZ" sz="1600" b="1" dirty="0"/>
              <a:t>Recap of the proposed principles from Slide 13 </a:t>
            </a:r>
            <a:r>
              <a:rPr lang="en-NZ" sz="1600" dirty="0"/>
              <a:t>:</a:t>
            </a:r>
          </a:p>
          <a:p>
            <a:r>
              <a:rPr lang="en-NZ" sz="1600" dirty="0"/>
              <a:t>Underlying principles from the SmartGrowth Partnership</a:t>
            </a:r>
            <a:endParaRPr lang="en-GB" sz="1600" dirty="0"/>
          </a:p>
          <a:p>
            <a:pPr lvl="1"/>
            <a:r>
              <a:rPr lang="en-GB" sz="1600" dirty="0"/>
              <a:t>Live, learn, work and Play</a:t>
            </a:r>
          </a:p>
          <a:p>
            <a:pPr lvl="1"/>
            <a:r>
              <a:rPr lang="en-GB" sz="1600" dirty="0"/>
              <a:t>Integrated planning for  long term</a:t>
            </a:r>
          </a:p>
          <a:p>
            <a:pPr lvl="1"/>
            <a:r>
              <a:rPr lang="en-GB" sz="1600" dirty="0"/>
              <a:t>Evidence Based</a:t>
            </a:r>
          </a:p>
          <a:p>
            <a:pPr lvl="1"/>
            <a:r>
              <a:rPr lang="en-GB" sz="1600" dirty="0"/>
              <a:t>Partnership</a:t>
            </a:r>
            <a:endParaRPr lang="en-NZ" sz="1600" dirty="0"/>
          </a:p>
          <a:p>
            <a:r>
              <a:rPr lang="en-NZ" sz="1600" dirty="0"/>
              <a:t>Additional principles to guide  solutions which are developed through UFTI</a:t>
            </a:r>
            <a:endParaRPr lang="en-GB" sz="1600" dirty="0"/>
          </a:p>
          <a:p>
            <a:pPr lvl="1"/>
            <a:r>
              <a:rPr lang="en-GB" sz="1600" dirty="0"/>
              <a:t>Deliver  project’s objectives outlined in project plan</a:t>
            </a:r>
          </a:p>
          <a:p>
            <a:pPr lvl="1"/>
            <a:r>
              <a:rPr lang="en-NZ" sz="1600" dirty="0"/>
              <a:t>Align to  Government’s urban growth and transport agenda while tailoring solutions to reflect  WBOP’s unique situation</a:t>
            </a:r>
            <a:endParaRPr lang="en-GB" sz="1600" dirty="0"/>
          </a:p>
          <a:p>
            <a:pPr lvl="1"/>
            <a:r>
              <a:rPr lang="en-NZ" sz="1600" dirty="0"/>
              <a:t>Be ambitious and aspirational while also realistic and evidence backed</a:t>
            </a:r>
            <a:endParaRPr lang="en-GB" sz="1600" dirty="0"/>
          </a:p>
          <a:p>
            <a:pPr lvl="1"/>
            <a:r>
              <a:rPr lang="en-NZ" sz="1600" dirty="0"/>
              <a:t>Develop future proofed and adaptable solutions </a:t>
            </a:r>
            <a:endParaRPr lang="en-GB" sz="1600" dirty="0"/>
          </a:p>
          <a:p>
            <a:pPr lvl="1"/>
            <a:r>
              <a:rPr lang="en-NZ" sz="1600" dirty="0"/>
              <a:t>Bring stakeholders and the community “along the journey”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580AB-A30E-486E-B289-B7BD9C86CD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37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80411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9B789C6E-F2A0-4C1D-B5C2-C1091D49EE0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60945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think-cell Slide" r:id="rId5" imgW="503" imgH="503" progId="TCLayout.ActiveDocument.1">
                  <p:embed/>
                </p:oleObj>
              </mc:Choice>
              <mc:Fallback>
                <p:oleObj name="think-cell Slide" r:id="rId5" imgW="503" imgH="50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9B789C6E-F2A0-4C1D-B5C2-C1091D49EE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771655EB-A513-4075-9EE3-48A6FA1D527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4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8E989-4D5F-41FD-ADFA-A8100DAB9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497" y="331925"/>
            <a:ext cx="8229600" cy="928800"/>
          </a:xfrm>
        </p:spPr>
        <p:txBody>
          <a:bodyPr>
            <a:normAutofit/>
          </a:bodyPr>
          <a:lstStyle/>
          <a:p>
            <a:r>
              <a:rPr lang="en-NZ" sz="2400" dirty="0"/>
              <a:t>UFTI partners will work together to develop a strategy for a liveable 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15ED9-F15B-43A3-B8D0-19DF0D1FF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138" y="1386871"/>
            <a:ext cx="8229600" cy="4084257"/>
          </a:xfrm>
        </p:spPr>
        <p:txBody>
          <a:bodyPr>
            <a:noAutofit/>
          </a:bodyPr>
          <a:lstStyle/>
          <a:p>
            <a:r>
              <a:rPr lang="en-NZ" sz="1600" dirty="0"/>
              <a:t>UFTI is a partnership between SmartGrowth partners (BOPRC, WBOPDC and TCC) and NZTA , to provide the blueprint for identifying the common transport, housing, liveability and urban development challenges shared by our communities.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Building on local initiatives, such as the FDS, TTP and  TUS, and using valuable insights and feedback from the public and interest groups.</a:t>
            </a:r>
          </a:p>
          <a:p>
            <a:r>
              <a:rPr lang="en-NZ" sz="1600" dirty="0"/>
              <a:t>UFTI is an evidence-based and quantified approach for the future.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Sub-regional in focus and fully integrated across urban form and transport issues.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Fully aligned with the new transport Government Policy Statement and the Urban Growth Agenda.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/>
              <a:t>A coordinated  approach that brings together more than 24 transport and urban development projects currently underway in the western Bay of Plenty.</a:t>
            </a:r>
          </a:p>
          <a:p>
            <a:r>
              <a:rPr lang="en-NZ" sz="1600" dirty="0"/>
              <a:t>UFTI will provide a clear way forward and confidence for government to support through investment and funding.</a:t>
            </a:r>
          </a:p>
          <a:p>
            <a:endParaRPr lang="en-NZ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BB455D-DC03-4291-83D0-05BAE4A650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4</a:t>
            </a:fld>
            <a:endParaRPr lang="en-NZ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0C49CC-F00A-4925-8318-94ED9BF5A065}"/>
              </a:ext>
            </a:extLst>
          </p:cNvPr>
          <p:cNvSpPr/>
          <p:nvPr/>
        </p:nvSpPr>
        <p:spPr>
          <a:xfrm>
            <a:off x="8348578" y="42737"/>
            <a:ext cx="763525" cy="338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NZ" dirty="0"/>
              <a:t>What</a:t>
            </a:r>
          </a:p>
        </p:txBody>
      </p:sp>
    </p:spTree>
    <p:extLst>
      <p:ext uri="{BB962C8B-B14F-4D97-AF65-F5344CB8AC3E}">
        <p14:creationId xmlns:p14="http://schemas.microsoft.com/office/powerpoint/2010/main" val="2245551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BE083AD0-D691-4858-ADD0-468C2215CB4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BE083AD0-D691-4858-ADD0-468C2215CB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2314A034-0D12-4B4F-B096-ABFD35F4AD6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4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C275A2-565E-4EDC-9194-2445AEB57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400" dirty="0"/>
              <a:t>UFTI is an integrative project, aiming to deliver a fundable programme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0964D-2B47-45FB-8E2D-A9A59C7BF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5</a:t>
            </a:fld>
            <a:endParaRPr lang="en-NZ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9253421-8678-42FC-BDEF-12F695CC9D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462898"/>
              </p:ext>
            </p:extLst>
          </p:nvPr>
        </p:nvGraphicFramePr>
        <p:xfrm>
          <a:off x="444500" y="1321435"/>
          <a:ext cx="8229600" cy="5090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38525">
                  <a:extLst>
                    <a:ext uri="{9D8B030D-6E8A-4147-A177-3AD203B41FA5}">
                      <a16:colId xmlns:a16="http://schemas.microsoft.com/office/drawing/2014/main" val="2657316286"/>
                    </a:ext>
                  </a:extLst>
                </a:gridCol>
                <a:gridCol w="3931337">
                  <a:extLst>
                    <a:ext uri="{9D8B030D-6E8A-4147-A177-3AD203B41FA5}">
                      <a16:colId xmlns:a16="http://schemas.microsoft.com/office/drawing/2014/main" val="2297286825"/>
                    </a:ext>
                  </a:extLst>
                </a:gridCol>
                <a:gridCol w="2559738">
                  <a:extLst>
                    <a:ext uri="{9D8B030D-6E8A-4147-A177-3AD203B41FA5}">
                      <a16:colId xmlns:a16="http://schemas.microsoft.com/office/drawing/2014/main" val="3860587423"/>
                    </a:ext>
                  </a:extLst>
                </a:gridCol>
              </a:tblGrid>
              <a:tr h="519233">
                <a:tc>
                  <a:txBody>
                    <a:bodyPr/>
                    <a:lstStyle/>
                    <a:p>
                      <a:pPr algn="ctr"/>
                      <a:r>
                        <a:rPr lang="en-NZ" sz="1600" dirty="0"/>
                        <a:t>Difference vs past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/>
                        <a:t>Explanation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600" dirty="0"/>
                        <a:t>Important because…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602734"/>
                  </a:ext>
                </a:extLst>
              </a:tr>
              <a:tr h="956481">
                <a:tc>
                  <a:txBody>
                    <a:bodyPr/>
                    <a:lstStyle/>
                    <a:p>
                      <a:pPr algn="ctr"/>
                      <a:r>
                        <a:rPr lang="en-NZ" sz="1600" b="1" dirty="0"/>
                        <a:t>More integrative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Includes urban form, transport and other connected areas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Connects building blocks developed by past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Connected solutions are needed to unlock funding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452614"/>
                  </a:ext>
                </a:extLst>
              </a:tr>
              <a:tr h="1175105">
                <a:tc>
                  <a:txBody>
                    <a:bodyPr/>
                    <a:lstStyle/>
                    <a:p>
                      <a:pPr algn="ctr"/>
                      <a:r>
                        <a:rPr lang="en-NZ" sz="1600" b="1" dirty="0"/>
                        <a:t>Resolves strategic issues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Resolves interconnected greenfield development, intensification of existing urban areas, multi-modal and network capacity issues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Provides future-proofed solutions that are adaptable to uncertainty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Long-term strategic alignment is required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Near term interdependencies are managed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585086"/>
                  </a:ext>
                </a:extLst>
              </a:tr>
              <a:tr h="956481">
                <a:tc>
                  <a:txBody>
                    <a:bodyPr/>
                    <a:lstStyle/>
                    <a:p>
                      <a:pPr algn="ctr"/>
                      <a:r>
                        <a:rPr lang="en-NZ" sz="1600" b="1" dirty="0"/>
                        <a:t>Builds shared understanding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Brings all stakeholders, including the public, “along the journey”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Delivered by a combined NZTA, BOPRC, WDC, and TCC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Multiple decision making processes need alignment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Public support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999965"/>
                  </a:ext>
                </a:extLst>
              </a:tr>
              <a:tr h="737857">
                <a:tc>
                  <a:txBody>
                    <a:bodyPr/>
                    <a:lstStyle/>
                    <a:p>
                      <a:pPr algn="ctr"/>
                      <a:r>
                        <a:rPr lang="en-NZ" sz="1600" b="1" dirty="0"/>
                        <a:t>Fundable programme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Delivers a “strategy approach” which includes a recommended funding and implementation programme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600" dirty="0"/>
                        <a:t>Ensures maximum access to various Crown investments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326851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E4B6D6A8-3C02-4D01-B40B-5FC6F82E174E}"/>
              </a:ext>
            </a:extLst>
          </p:cNvPr>
          <p:cNvSpPr/>
          <p:nvPr/>
        </p:nvSpPr>
        <p:spPr>
          <a:xfrm>
            <a:off x="8305037" y="42737"/>
            <a:ext cx="763525" cy="338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NZ" dirty="0"/>
              <a:t>Why</a:t>
            </a:r>
          </a:p>
        </p:txBody>
      </p:sp>
    </p:spTree>
    <p:extLst>
      <p:ext uri="{BB962C8B-B14F-4D97-AF65-F5344CB8AC3E}">
        <p14:creationId xmlns:p14="http://schemas.microsoft.com/office/powerpoint/2010/main" val="3400646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DD970BA5-7092-4AA0-96E4-3E01730261B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229395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DD970BA5-7092-4AA0-96E4-3E01730261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A4148E54-EFE0-4932-860C-5824AAD313E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1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959BFC-0C7E-4F53-B7C4-8F16BD525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UFTI needs to resolve near-term URBAN FORM, housing and transport issues concurrently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DCBD7-3BD8-4B5E-A230-5BB153DC9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6</a:t>
            </a:fld>
            <a:endParaRPr lang="en-NZ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F896E7B-696A-4BFB-8B01-C7CFA16A9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1267"/>
            <a:ext cx="8229600" cy="4835624"/>
          </a:xfrm>
        </p:spPr>
        <p:txBody>
          <a:bodyPr>
            <a:normAutofit/>
          </a:bodyPr>
          <a:lstStyle/>
          <a:p>
            <a:r>
              <a:rPr lang="en-NZ" sz="1600" dirty="0"/>
              <a:t>Housing capacity is needed urgently</a:t>
            </a:r>
          </a:p>
          <a:p>
            <a:pPr lvl="1"/>
            <a:r>
              <a:rPr lang="en-NZ" sz="1600" dirty="0"/>
              <a:t>Population growing quickly</a:t>
            </a:r>
          </a:p>
          <a:p>
            <a:pPr lvl="1"/>
            <a:r>
              <a:rPr lang="en-NZ" sz="1600" dirty="0"/>
              <a:t>Tauranga has increasing housing unaffordability </a:t>
            </a:r>
          </a:p>
          <a:p>
            <a:pPr lvl="1"/>
            <a:r>
              <a:rPr lang="en-GB" sz="1600" dirty="0"/>
              <a:t>Near-term housing opportunities dependent on transport investment</a:t>
            </a:r>
          </a:p>
          <a:p>
            <a:pPr lvl="2"/>
            <a:r>
              <a:rPr lang="en-GB" sz="1600" dirty="0"/>
              <a:t>Smith’s Farm (potential access resolved through TNL)  </a:t>
            </a:r>
          </a:p>
          <a:p>
            <a:pPr lvl="2"/>
            <a:r>
              <a:rPr lang="en-GB" sz="1600" dirty="0" err="1"/>
              <a:t>Omokoroa</a:t>
            </a:r>
            <a:r>
              <a:rPr lang="en-GB" sz="1600" dirty="0"/>
              <a:t> - SH2 (TNL and roundabout)</a:t>
            </a:r>
          </a:p>
          <a:p>
            <a:pPr lvl="2"/>
            <a:r>
              <a:rPr lang="en-GB" sz="1600" dirty="0"/>
              <a:t>Tauriko West (SH29)</a:t>
            </a:r>
          </a:p>
          <a:p>
            <a:pPr lvl="1"/>
            <a:r>
              <a:rPr lang="en-GB" sz="1600" dirty="0"/>
              <a:t>Te Tumu dependent on Maori Land Court</a:t>
            </a:r>
          </a:p>
          <a:p>
            <a:r>
              <a:rPr lang="en-GB" sz="1600" dirty="0"/>
              <a:t>Transport investment appears to be on hold until NZTA’s state highway re-evaluation process is complete and until a system master plan is developed</a:t>
            </a:r>
          </a:p>
          <a:p>
            <a:pPr lvl="1"/>
            <a:r>
              <a:rPr lang="en-GB" sz="1600" dirty="0"/>
              <a:t>SH2/TNL on the announcement of NZTA’s re-evaluation</a:t>
            </a:r>
          </a:p>
          <a:p>
            <a:pPr lvl="1"/>
            <a:r>
              <a:rPr lang="en-GB" sz="1600" dirty="0"/>
              <a:t>SH29 on agreeing level of service and multi-modal targets, and re-evaluation</a:t>
            </a:r>
          </a:p>
          <a:p>
            <a:pPr lvl="1"/>
            <a:r>
              <a:rPr lang="en-GB" sz="1600" dirty="0"/>
              <a:t>Elizabeth St, Hewlett’s/Sulphur and </a:t>
            </a:r>
            <a:r>
              <a:rPr lang="en-GB" sz="1600" dirty="0" err="1"/>
              <a:t>Barkes</a:t>
            </a:r>
            <a:r>
              <a:rPr lang="en-GB" sz="1600" dirty="0"/>
              <a:t>/</a:t>
            </a:r>
            <a:r>
              <a:rPr lang="en-GB" sz="1600" dirty="0" err="1"/>
              <a:t>Bayfair</a:t>
            </a:r>
            <a:r>
              <a:rPr lang="en-GB" sz="1600" dirty="0"/>
              <a:t> on the system master plan</a:t>
            </a:r>
          </a:p>
          <a:p>
            <a:pPr indent="-285750"/>
            <a:r>
              <a:rPr lang="en-GB" sz="1600" dirty="0"/>
              <a:t>UFTI outputs and team processes will help to ensure NZTA and </a:t>
            </a:r>
            <a:r>
              <a:rPr lang="en-GB" sz="1600" dirty="0" err="1"/>
              <a:t>SmartGrowth</a:t>
            </a:r>
            <a:r>
              <a:rPr lang="en-GB" sz="1600" dirty="0"/>
              <a:t> partners build shared understanding together through a common team process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E6B3FB-0B00-436E-81CB-FC66E232D0C4}"/>
              </a:ext>
            </a:extLst>
          </p:cNvPr>
          <p:cNvSpPr/>
          <p:nvPr/>
        </p:nvSpPr>
        <p:spPr>
          <a:xfrm>
            <a:off x="2249604" y="6394441"/>
            <a:ext cx="26084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900" dirty="0"/>
              <a:t>Source: </a:t>
            </a:r>
            <a:r>
              <a:rPr lang="en-NZ" sz="900" dirty="0">
                <a:hlinkClick r:id="rId7"/>
              </a:rPr>
              <a:t>http://www.demographia.com/dhi.pdf</a:t>
            </a:r>
            <a:r>
              <a:rPr lang="en-NZ" sz="900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C8C2FA-C0FB-49F0-BFD2-D1AE38C09903}"/>
              </a:ext>
            </a:extLst>
          </p:cNvPr>
          <p:cNvSpPr/>
          <p:nvPr/>
        </p:nvSpPr>
        <p:spPr>
          <a:xfrm>
            <a:off x="8348618" y="42737"/>
            <a:ext cx="763525" cy="338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NZ" dirty="0"/>
              <a:t>How</a:t>
            </a:r>
          </a:p>
        </p:txBody>
      </p:sp>
    </p:spTree>
    <p:extLst>
      <p:ext uri="{BB962C8B-B14F-4D97-AF65-F5344CB8AC3E}">
        <p14:creationId xmlns:p14="http://schemas.microsoft.com/office/powerpoint/2010/main" val="1427297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E787A072-6BD5-46D6-A9D5-8A955867F09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6159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think-cell Slide" r:id="rId5" imgW="501" imgH="502" progId="TCLayout.ActiveDocument.1">
                  <p:embed/>
                </p:oleObj>
              </mc:Choice>
              <mc:Fallback>
                <p:oleObj name="think-cell Slide" r:id="rId5" imgW="501" imgH="502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E787A072-6BD5-46D6-A9D5-8A955867F0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86F101CD-A3D9-4B01-9B90-B94EF1C0A1B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92A5E0-E1F9-48FC-83C1-C54A83FA0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At the heart of the problem are four interdependent issues…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B250E1-462F-4104-BB34-62C6F4978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7</a:t>
            </a:fld>
            <a:endParaRPr lang="en-NZ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9FF1B1-3EC1-4DD3-AC20-90652C989958}"/>
              </a:ext>
            </a:extLst>
          </p:cNvPr>
          <p:cNvSpPr/>
          <p:nvPr/>
        </p:nvSpPr>
        <p:spPr>
          <a:xfrm>
            <a:off x="841587" y="1556831"/>
            <a:ext cx="2795809" cy="183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NZ" sz="1400" b="1" dirty="0">
                <a:solidFill>
                  <a:schemeClr val="tx1"/>
                </a:solidFill>
              </a:rPr>
              <a:t>Where will new greenfield developments be located?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Near term planned growth dispersed in periphery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High greenfield share increases demand for roading, unless high self-containment is achieved</a:t>
            </a: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Maori land represents a large opportunity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B773A3-FE30-41C6-9535-121A6BC9E1A4}"/>
              </a:ext>
            </a:extLst>
          </p:cNvPr>
          <p:cNvSpPr/>
          <p:nvPr/>
        </p:nvSpPr>
        <p:spPr>
          <a:xfrm>
            <a:off x="841587" y="3884991"/>
            <a:ext cx="2795601" cy="1607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</a:rPr>
              <a:t>What network investments are needed?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Capacity stretched at some locations and exacerbated by greenfield developments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Future levels of service requirements and network master plan needed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F99456-F1A6-495F-BCE6-3E2E0D916D1E}"/>
              </a:ext>
            </a:extLst>
          </p:cNvPr>
          <p:cNvSpPr/>
          <p:nvPr/>
        </p:nvSpPr>
        <p:spPr>
          <a:xfrm>
            <a:off x="5660411" y="1556831"/>
            <a:ext cx="2795611" cy="183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</a:rPr>
              <a:t>What degree of intensification of existing urban areas can be achieved?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Currently low but potential not yet known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Reduces requirement for greenfield development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Concentrate demand for multi-modal solutions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0FFC93-B34E-4A59-B470-7C4648D3D1A6}"/>
              </a:ext>
            </a:extLst>
          </p:cNvPr>
          <p:cNvSpPr/>
          <p:nvPr/>
        </p:nvSpPr>
        <p:spPr>
          <a:xfrm>
            <a:off x="5660411" y="3887753"/>
            <a:ext cx="2795601" cy="19647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</a:rPr>
              <a:t>How much multi-modal share can be achieved?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Solutions identified in principle, but difficult in practice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Can change and reduce network investment required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Can enable greater accessibility for more distant and deprived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/>
                </a:solidFill>
              </a:rPr>
              <a:t>Includes consideration of rail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317B785-EC8E-448B-9605-3FA3DF6AED24}"/>
              </a:ext>
            </a:extLst>
          </p:cNvPr>
          <p:cNvCxnSpPr>
            <a:cxnSpLocks/>
          </p:cNvCxnSpPr>
          <p:nvPr/>
        </p:nvCxnSpPr>
        <p:spPr>
          <a:xfrm>
            <a:off x="3637396" y="2335050"/>
            <a:ext cx="2023016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5F693B-DD3B-406C-A358-7F03CCB75053}"/>
              </a:ext>
            </a:extLst>
          </p:cNvPr>
          <p:cNvCxnSpPr>
            <a:cxnSpLocks/>
          </p:cNvCxnSpPr>
          <p:nvPr/>
        </p:nvCxnSpPr>
        <p:spPr>
          <a:xfrm flipH="1">
            <a:off x="3637396" y="2643733"/>
            <a:ext cx="2023016" cy="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619515A-51E9-40D5-B09E-81CDEAEA6A06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7058212" y="3392831"/>
            <a:ext cx="5" cy="494922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D4754E9-F2BB-4B07-BB42-F337C625AEEC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3637188" y="4687717"/>
            <a:ext cx="2023224" cy="784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FE80207-57E0-4B89-A29C-9D912290411F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2239388" y="3392831"/>
            <a:ext cx="104" cy="49216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1E520D-1AC4-4B0B-B77C-BF04BA9762FB}"/>
              </a:ext>
            </a:extLst>
          </p:cNvPr>
          <p:cNvCxnSpPr>
            <a:cxnSpLocks/>
          </p:cNvCxnSpPr>
          <p:nvPr/>
        </p:nvCxnSpPr>
        <p:spPr>
          <a:xfrm flipH="1">
            <a:off x="3637188" y="3392831"/>
            <a:ext cx="2023224" cy="86983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FDAC34B-B73F-4CE8-8426-3511F7F1F6BF}"/>
              </a:ext>
            </a:extLst>
          </p:cNvPr>
          <p:cNvCxnSpPr>
            <a:cxnSpLocks/>
          </p:cNvCxnSpPr>
          <p:nvPr/>
        </p:nvCxnSpPr>
        <p:spPr>
          <a:xfrm>
            <a:off x="3637188" y="3392831"/>
            <a:ext cx="2023224" cy="86983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CDC5A70D-5482-4D3C-9B97-22995B04CD4E}"/>
              </a:ext>
            </a:extLst>
          </p:cNvPr>
          <p:cNvSpPr/>
          <p:nvPr/>
        </p:nvSpPr>
        <p:spPr>
          <a:xfrm>
            <a:off x="841587" y="5856431"/>
            <a:ext cx="2795601" cy="4353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NZ" sz="1200" dirty="0">
                <a:solidFill>
                  <a:prstClr val="black"/>
                </a:solidFill>
              </a:rPr>
              <a:t>Accommodating growth of </a:t>
            </a:r>
            <a:r>
              <a:rPr lang="en-NZ" sz="1200" b="1" dirty="0">
                <a:solidFill>
                  <a:prstClr val="black"/>
                </a:solidFill>
              </a:rPr>
              <a:t>Port and regional (inc UNI) transport flows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741DAA2-C8BC-49A7-B4FA-A9C5E5C70886}"/>
              </a:ext>
            </a:extLst>
          </p:cNvPr>
          <p:cNvCxnSpPr>
            <a:cxnSpLocks/>
            <a:stCxn id="18" idx="0"/>
            <a:endCxn id="8" idx="2"/>
          </p:cNvCxnSpPr>
          <p:nvPr/>
        </p:nvCxnSpPr>
        <p:spPr>
          <a:xfrm flipV="1">
            <a:off x="2239388" y="5492011"/>
            <a:ext cx="0" cy="364420"/>
          </a:xfrm>
          <a:prstGeom prst="straightConnector1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B9A4478-D153-40CF-B4F1-7876D0F3522B}"/>
              </a:ext>
            </a:extLst>
          </p:cNvPr>
          <p:cNvSpPr/>
          <p:nvPr/>
        </p:nvSpPr>
        <p:spPr>
          <a:xfrm>
            <a:off x="8320283" y="43334"/>
            <a:ext cx="763525" cy="338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NZ" dirty="0"/>
              <a:t>How</a:t>
            </a:r>
          </a:p>
        </p:txBody>
      </p:sp>
    </p:spTree>
    <p:extLst>
      <p:ext uri="{BB962C8B-B14F-4D97-AF65-F5344CB8AC3E}">
        <p14:creationId xmlns:p14="http://schemas.microsoft.com/office/powerpoint/2010/main" val="2856446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Object 71" hidden="1">
            <a:extLst>
              <a:ext uri="{FF2B5EF4-FFF2-40B4-BE49-F238E27FC236}">
                <a16:creationId xmlns:a16="http://schemas.microsoft.com/office/drawing/2014/main" id="{71B59ADA-E6EF-4BFD-943A-B54A3BC65A1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372759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think-cell Slide" r:id="rId39" imgW="501" imgH="502" progId="TCLayout.ActiveDocument.1">
                  <p:embed/>
                </p:oleObj>
              </mc:Choice>
              <mc:Fallback>
                <p:oleObj name="think-cell Slide" r:id="rId39" imgW="501" imgH="502" progId="TCLayout.ActiveDocument.1">
                  <p:embed/>
                  <p:pic>
                    <p:nvPicPr>
                      <p:cNvPr id="72" name="Object 71" hidden="1">
                        <a:extLst>
                          <a:ext uri="{FF2B5EF4-FFF2-40B4-BE49-F238E27FC236}">
                            <a16:creationId xmlns:a16="http://schemas.microsoft.com/office/drawing/2014/main" id="{71B59ADA-E6EF-4BFD-943A-B54A3BC65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70" hidden="1">
            <a:extLst>
              <a:ext uri="{FF2B5EF4-FFF2-40B4-BE49-F238E27FC236}">
                <a16:creationId xmlns:a16="http://schemas.microsoft.com/office/drawing/2014/main" id="{72F335B0-FE08-4052-926E-252B9721F3B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sz="2300" b="1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30CE13-8057-4D72-B581-E40AC5EA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6563"/>
            <a:ext cx="8229600" cy="928800"/>
          </a:xfrm>
        </p:spPr>
        <p:txBody>
          <a:bodyPr>
            <a:normAutofit/>
          </a:bodyPr>
          <a:lstStyle/>
          <a:p>
            <a:r>
              <a:rPr lang="en-NZ" dirty="0"/>
              <a:t>The project IS undertaken in four phases with tangible outputs from each phase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9609A-8ABC-4307-B2AE-B71160C123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7345D1-B9C0-4731-98DD-ECCC4DD23BB8}" type="slidenum">
              <a:rPr lang="en-NZ" smtClean="0"/>
              <a:pPr/>
              <a:t>8</a:t>
            </a:fld>
            <a:endParaRPr lang="en-NZ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BB44107-DD4E-4389-8014-5DB81573D1DA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1633539" y="1628775"/>
            <a:ext cx="504825" cy="260350"/>
          </a:xfrm>
          <a:prstGeom prst="rect">
            <a:avLst/>
          </a:prstGeom>
          <a:noFill/>
          <a:ln w="9525" algn="ctr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9B7B53CC-EDA9-4113-91FF-B43782BFF447}" type="datetime'2''01''''''''''8'''''''''''''''''''''''''''">
              <a:rPr lang="en-NZ" altLang="en-US" sz="1400" b="1" smtClean="0">
                <a:latin typeface="+mn-lt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2018</a:t>
            </a:fld>
            <a:endParaRPr lang="en-NZ" sz="1400" b="1" dirty="0">
              <a:latin typeface="+mn-lt"/>
              <a:sym typeface="+mn-lt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57874886-72D2-4BCE-B305-7CDD9E75911A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2138363" y="1628775"/>
            <a:ext cx="3016250" cy="260350"/>
          </a:xfrm>
          <a:prstGeom prst="rect">
            <a:avLst/>
          </a:prstGeom>
          <a:noFill/>
          <a:ln w="9525" algn="ctr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</a:pPr>
            <a:fld id="{9A1A5AFE-51D3-4EE8-BAA9-F660DF3EF588}" type="datetime'''''''''2''''0''''''''''1''''''''''''''''''''''''9'">
              <a:rPr lang="en-NZ" altLang="en-US" sz="1400" b="1" smtClean="0">
                <a:latin typeface="+mn-lt"/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2019</a:t>
            </a:fld>
            <a:endParaRPr lang="en-NZ" sz="1400" b="1" dirty="0">
              <a:latin typeface="+mn-lt"/>
              <a:sym typeface="+mn-lt"/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EAB49E19-9EE5-4881-B9D8-C07B0DE35C4E}"/>
              </a:ext>
            </a:extLst>
          </p:cNvPr>
          <p:cNvCxnSpPr/>
          <p:nvPr>
            <p:custDataLst>
              <p:tags r:id="rId6"/>
            </p:custDataLst>
          </p:nvPr>
        </p:nvCxnSpPr>
        <p:spPr bwMode="auto">
          <a:xfrm>
            <a:off x="2881313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95A80D9-1065-431E-A695-AA2C97005D2E}"/>
              </a:ext>
            </a:extLst>
          </p:cNvPr>
          <p:cNvCxnSpPr/>
          <p:nvPr>
            <p:custDataLst>
              <p:tags r:id="rId7"/>
            </p:custDataLst>
          </p:nvPr>
        </p:nvCxnSpPr>
        <p:spPr bwMode="auto">
          <a:xfrm>
            <a:off x="8686800" y="1889125"/>
            <a:ext cx="0" cy="40259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4B55915-8485-4486-9CB4-B1B8B7F3C336}"/>
              </a:ext>
            </a:extLst>
          </p:cNvPr>
          <p:cNvCxnSpPr/>
          <p:nvPr>
            <p:custDataLst>
              <p:tags r:id="rId8"/>
            </p:custDataLst>
          </p:nvPr>
        </p:nvCxnSpPr>
        <p:spPr bwMode="auto">
          <a:xfrm>
            <a:off x="5154613" y="1889125"/>
            <a:ext cx="0" cy="40259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6425DE3-C412-4EC1-9B83-D6D1E38BC6D3}"/>
              </a:ext>
            </a:extLst>
          </p:cNvPr>
          <p:cNvCxnSpPr/>
          <p:nvPr>
            <p:custDataLst>
              <p:tags r:id="rId9"/>
            </p:custDataLst>
          </p:nvPr>
        </p:nvCxnSpPr>
        <p:spPr bwMode="auto">
          <a:xfrm>
            <a:off x="4146550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9FABE74-A8EA-454F-8893-7AEE05F7BD83}"/>
              </a:ext>
            </a:extLst>
          </p:cNvPr>
          <p:cNvCxnSpPr/>
          <p:nvPr>
            <p:custDataLst>
              <p:tags r:id="rId10"/>
            </p:custDataLst>
          </p:nvPr>
        </p:nvCxnSpPr>
        <p:spPr bwMode="auto">
          <a:xfrm>
            <a:off x="3128963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B4387068-B35D-4925-B4E4-71D49A581118}"/>
              </a:ext>
            </a:extLst>
          </p:cNvPr>
          <p:cNvCxnSpPr/>
          <p:nvPr>
            <p:custDataLst>
              <p:tags r:id="rId11"/>
            </p:custDataLst>
          </p:nvPr>
        </p:nvCxnSpPr>
        <p:spPr bwMode="auto">
          <a:xfrm>
            <a:off x="2393950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D78E7E4-6941-487E-9D5F-94895EEFC9C1}"/>
              </a:ext>
            </a:extLst>
          </p:cNvPr>
          <p:cNvCxnSpPr/>
          <p:nvPr>
            <p:custDataLst>
              <p:tags r:id="rId12"/>
            </p:custDataLst>
          </p:nvPr>
        </p:nvCxnSpPr>
        <p:spPr bwMode="auto">
          <a:xfrm>
            <a:off x="4899025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4E80759-ED5F-4581-BFFD-3268D2ADC9F7}"/>
              </a:ext>
            </a:extLst>
          </p:cNvPr>
          <p:cNvCxnSpPr/>
          <p:nvPr>
            <p:custDataLst>
              <p:tags r:id="rId13"/>
            </p:custDataLst>
          </p:nvPr>
        </p:nvCxnSpPr>
        <p:spPr bwMode="auto">
          <a:xfrm>
            <a:off x="3889375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7CB14A0-3A94-4DD9-B262-D6D559AAEB24}"/>
              </a:ext>
            </a:extLst>
          </p:cNvPr>
          <p:cNvCxnSpPr/>
          <p:nvPr>
            <p:custDataLst>
              <p:tags r:id="rId14"/>
            </p:custDataLst>
          </p:nvPr>
        </p:nvCxnSpPr>
        <p:spPr bwMode="auto">
          <a:xfrm>
            <a:off x="1633538" y="1889125"/>
            <a:ext cx="0" cy="40259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67391F8-EF4D-494D-863F-6A7ACB09FFE0}"/>
              </a:ext>
            </a:extLst>
          </p:cNvPr>
          <p:cNvCxnSpPr/>
          <p:nvPr>
            <p:custDataLst>
              <p:tags r:id="rId15"/>
            </p:custDataLst>
          </p:nvPr>
        </p:nvCxnSpPr>
        <p:spPr bwMode="auto">
          <a:xfrm>
            <a:off x="3633788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5EC6C2A-0781-4031-9EFF-C295CFD5A5DB}"/>
              </a:ext>
            </a:extLst>
          </p:cNvPr>
          <p:cNvCxnSpPr/>
          <p:nvPr>
            <p:custDataLst>
              <p:tags r:id="rId16"/>
            </p:custDataLst>
          </p:nvPr>
        </p:nvCxnSpPr>
        <p:spPr bwMode="auto">
          <a:xfrm>
            <a:off x="1881188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9743A35C-9DDF-4011-A5D4-F3DE70427887}"/>
              </a:ext>
            </a:extLst>
          </p:cNvPr>
          <p:cNvCxnSpPr/>
          <p:nvPr>
            <p:custDataLst>
              <p:tags r:id="rId17"/>
            </p:custDataLst>
          </p:nvPr>
        </p:nvCxnSpPr>
        <p:spPr bwMode="auto">
          <a:xfrm>
            <a:off x="2625725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2B7EECC-2751-4E45-8AE6-1E0429BAD118}"/>
              </a:ext>
            </a:extLst>
          </p:cNvPr>
          <p:cNvCxnSpPr/>
          <p:nvPr>
            <p:custDataLst>
              <p:tags r:id="rId18"/>
            </p:custDataLst>
          </p:nvPr>
        </p:nvCxnSpPr>
        <p:spPr bwMode="auto">
          <a:xfrm>
            <a:off x="4394200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0DD886D-D4BA-48A9-8946-02BF89D4F24E}"/>
              </a:ext>
            </a:extLst>
          </p:cNvPr>
          <p:cNvCxnSpPr/>
          <p:nvPr>
            <p:custDataLst>
              <p:tags r:id="rId19"/>
            </p:custDataLst>
          </p:nvPr>
        </p:nvCxnSpPr>
        <p:spPr bwMode="auto">
          <a:xfrm>
            <a:off x="528638" y="1889125"/>
            <a:ext cx="0" cy="40259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59D3DC5-D2F1-4E0C-9C57-CF808E01A8FE}"/>
              </a:ext>
            </a:extLst>
          </p:cNvPr>
          <p:cNvCxnSpPr/>
          <p:nvPr>
            <p:custDataLst>
              <p:tags r:id="rId20"/>
            </p:custDataLst>
          </p:nvPr>
        </p:nvCxnSpPr>
        <p:spPr bwMode="auto">
          <a:xfrm>
            <a:off x="2138363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AF92A6A-9525-4442-9F62-7981C549B6EF}"/>
              </a:ext>
            </a:extLst>
          </p:cNvPr>
          <p:cNvCxnSpPr/>
          <p:nvPr>
            <p:custDataLst>
              <p:tags r:id="rId21"/>
            </p:custDataLst>
          </p:nvPr>
        </p:nvCxnSpPr>
        <p:spPr bwMode="auto">
          <a:xfrm>
            <a:off x="4649788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227EC49-B1B2-4752-8386-1605C82B28AC}"/>
              </a:ext>
            </a:extLst>
          </p:cNvPr>
          <p:cNvCxnSpPr/>
          <p:nvPr>
            <p:custDataLst>
              <p:tags r:id="rId22"/>
            </p:custDataLst>
          </p:nvPr>
        </p:nvCxnSpPr>
        <p:spPr bwMode="auto">
          <a:xfrm>
            <a:off x="3386138" y="1889125"/>
            <a:ext cx="0" cy="402590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E47FF3C-DBD1-4A2D-93A6-5ED5AEEA80DD}"/>
              </a:ext>
            </a:extLst>
          </p:cNvPr>
          <p:cNvCxnSpPr/>
          <p:nvPr>
            <p:custDataLst>
              <p:tags r:id="rId23"/>
            </p:custDataLst>
          </p:nvPr>
        </p:nvCxnSpPr>
        <p:spPr bwMode="auto">
          <a:xfrm>
            <a:off x="528638" y="5915025"/>
            <a:ext cx="8158163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CF4A604-F8DA-43A8-850A-19C0E673C289}"/>
              </a:ext>
            </a:extLst>
          </p:cNvPr>
          <p:cNvCxnSpPr/>
          <p:nvPr>
            <p:custDataLst>
              <p:tags r:id="rId24"/>
            </p:custDataLst>
          </p:nvPr>
        </p:nvCxnSpPr>
        <p:spPr bwMode="auto">
          <a:xfrm>
            <a:off x="528638" y="1889125"/>
            <a:ext cx="8158163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B1CCD753-3015-4016-A819-7BE59B5F74E0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gray">
          <a:xfrm>
            <a:off x="3402013" y="3948113"/>
            <a:ext cx="744538" cy="290513"/>
          </a:xfrm>
          <a:prstGeom prst="homePlate">
            <a:avLst>
              <a:gd name="adj" fmla="val 18033"/>
            </a:avLst>
          </a:prstGeom>
          <a:solidFill>
            <a:srgbClr val="6F8DB9"/>
          </a:solidFill>
          <a:ln w="9525" algn="ctr">
            <a:solidFill>
              <a:schemeClr val="tx1"/>
            </a:solidFill>
          </a:ln>
        </p:spPr>
        <p:txBody>
          <a:bodyPr vert="horz" wrap="none" lIns="90488" tIns="45720" rIns="0" bIns="4572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endParaRPr lang="en-NZ" sz="1400" dirty="0">
              <a:solidFill>
                <a:schemeClr val="bg1"/>
              </a:solidFill>
              <a:latin typeface="+mn-lt"/>
              <a:sym typeface="+mn-lt"/>
            </a:endParaRP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93B03AC-D9C7-4FA5-B566-7B43875A8A6D}"/>
              </a:ext>
            </a:extLst>
          </p:cNvPr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4146550" y="4879975"/>
            <a:ext cx="998538" cy="290513"/>
          </a:xfrm>
          <a:prstGeom prst="homePlate">
            <a:avLst>
              <a:gd name="adj" fmla="val 18033"/>
            </a:avLst>
          </a:prstGeom>
          <a:solidFill>
            <a:srgbClr val="9DB1CF"/>
          </a:solidFill>
          <a:ln w="9525" algn="ctr">
            <a:solidFill>
              <a:schemeClr val="tx1"/>
            </a:solidFill>
          </a:ln>
        </p:spPr>
        <p:txBody>
          <a:bodyPr vert="horz" wrap="none" lIns="90488" tIns="45720" rIns="0" bIns="4572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endParaRPr lang="en-NZ" sz="1400" dirty="0">
              <a:latin typeface="+mn-lt"/>
              <a:sym typeface="+mn-lt"/>
            </a:endParaRPr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7DC4DD4F-47CC-445B-9265-7B7964A05F89}"/>
              </a:ext>
            </a:extLst>
          </p:cNvPr>
          <p:cNvSpPr>
            <a:spLocks noGrp="1"/>
          </p:cNvSpPr>
          <p:nvPr>
            <p:custDataLst>
              <p:tags r:id="rId27"/>
            </p:custDataLst>
          </p:nvPr>
        </p:nvSpPr>
        <p:spPr bwMode="gray">
          <a:xfrm>
            <a:off x="1633538" y="2082800"/>
            <a:ext cx="1074738" cy="290513"/>
          </a:xfrm>
          <a:prstGeom prst="homePlate">
            <a:avLst>
              <a:gd name="adj" fmla="val 18033"/>
            </a:avLst>
          </a:prstGeom>
          <a:solidFill>
            <a:srgbClr val="364D6E"/>
          </a:solidFill>
          <a:ln w="9525" algn="ctr">
            <a:solidFill>
              <a:schemeClr val="tx1"/>
            </a:solidFill>
          </a:ln>
        </p:spPr>
        <p:txBody>
          <a:bodyPr vert="horz" wrap="none" lIns="90488" tIns="45720" rIns="0" bIns="4572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endParaRPr lang="en-NZ" sz="1400" dirty="0">
              <a:solidFill>
                <a:schemeClr val="bg1"/>
              </a:solidFill>
              <a:latin typeface="+mn-lt"/>
              <a:sym typeface="+mn-lt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73A1C025-6329-49CB-9840-CB25E7EF4331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gray">
          <a:xfrm>
            <a:off x="2708275" y="3014663"/>
            <a:ext cx="693738" cy="290513"/>
          </a:xfrm>
          <a:prstGeom prst="homePlate">
            <a:avLst>
              <a:gd name="adj" fmla="val 18033"/>
            </a:avLst>
          </a:prstGeom>
          <a:solidFill>
            <a:srgbClr val="4C6C9C"/>
          </a:solidFill>
          <a:ln w="9525" algn="ctr">
            <a:solidFill>
              <a:schemeClr val="tx1"/>
            </a:solidFill>
          </a:ln>
        </p:spPr>
        <p:txBody>
          <a:bodyPr vert="horz" wrap="none" lIns="90488" tIns="45720" rIns="0" bIns="45720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endParaRPr lang="en-NZ" sz="1400" dirty="0">
              <a:solidFill>
                <a:schemeClr val="bg1"/>
              </a:solidFill>
              <a:latin typeface="+mn-lt"/>
              <a:sym typeface="+mn-lt"/>
            </a:endParaRPr>
          </a:p>
        </p:txBody>
      </p:sp>
      <p:sp>
        <p:nvSpPr>
          <p:cNvPr id="80" name="Text Placeholder 2">
            <a:extLst>
              <a:ext uri="{FF2B5EF4-FFF2-40B4-BE49-F238E27FC236}">
                <a16:creationId xmlns:a16="http://schemas.microsoft.com/office/drawing/2014/main" id="{AF84CA4B-4593-4C9D-8778-DEBE98BC4655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5226050" y="3014663"/>
            <a:ext cx="299402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100" dirty="0">
                <a:latin typeface="+mn-lt"/>
                <a:cs typeface="+mn-cs"/>
                <a:sym typeface="+mn-lt"/>
              </a:rPr>
              <a:t>Overview of the context, long-term trends and</a:t>
            </a:r>
            <a:br>
              <a:rPr lang="en-NZ" altLang="en-US" sz="1100" dirty="0">
                <a:latin typeface="+mn-lt"/>
                <a:cs typeface="+mn-cs"/>
                <a:sym typeface="+mn-lt"/>
              </a:rPr>
            </a:br>
            <a:r>
              <a:rPr lang="en-NZ" altLang="en-US" sz="1100" dirty="0">
                <a:latin typeface="+mn-lt"/>
                <a:cs typeface="+mn-cs"/>
                <a:sym typeface="+mn-lt"/>
              </a:rPr>
              <a:t>scenarios, problem definition, desired outcomes </a:t>
            </a:r>
            <a:br>
              <a:rPr lang="en-NZ" altLang="en-US" sz="1100" dirty="0">
                <a:latin typeface="+mn-lt"/>
                <a:cs typeface="+mn-cs"/>
                <a:sym typeface="+mn-lt"/>
              </a:rPr>
            </a:br>
            <a:r>
              <a:rPr lang="en-NZ" altLang="en-US" sz="1100" dirty="0">
                <a:latin typeface="+mn-lt"/>
                <a:cs typeface="+mn-cs"/>
                <a:sym typeface="+mn-lt"/>
              </a:rPr>
              <a:t>and key performance measures, and an early</a:t>
            </a:r>
            <a:br>
              <a:rPr lang="en-NZ" altLang="en-US" sz="1100" dirty="0">
                <a:latin typeface="+mn-lt"/>
                <a:cs typeface="+mn-cs"/>
                <a:sym typeface="+mn-lt"/>
              </a:rPr>
            </a:br>
            <a:r>
              <a:rPr lang="en-NZ" altLang="en-US" sz="1100" dirty="0">
                <a:latin typeface="+mn-lt"/>
                <a:cs typeface="+mn-cs"/>
                <a:sym typeface="+mn-lt"/>
              </a:rPr>
              <a:t>identification of options in a </a:t>
            </a:r>
            <a:r>
              <a:rPr lang="en-NZ" altLang="en-US" sz="1100" b="1" dirty="0">
                <a:latin typeface="+mn-lt"/>
                <a:cs typeface="+mn-cs"/>
                <a:sym typeface="+mn-lt"/>
              </a:rPr>
              <a:t>Foundation Report</a:t>
            </a:r>
            <a:endParaRPr lang="en-NZ" sz="1100" b="1" dirty="0">
              <a:latin typeface="+mn-lt"/>
              <a:cs typeface="+mn-cs"/>
              <a:sym typeface="+mn-lt"/>
            </a:endParaRPr>
          </a:p>
        </p:txBody>
      </p:sp>
      <p:sp>
        <p:nvSpPr>
          <p:cNvPr id="74" name="Text Placeholder 2">
            <a:extLst>
              <a:ext uri="{FF2B5EF4-FFF2-40B4-BE49-F238E27FC236}">
                <a16:creationId xmlns:a16="http://schemas.microsoft.com/office/drawing/2014/main" id="{7E9DDC38-526E-4BB1-ACC0-2BC3B5BBB756}"/>
              </a:ext>
            </a:extLst>
          </p:cNvPr>
          <p:cNvSpPr>
            <a:spLocks noGrp="1"/>
          </p:cNvSpPr>
          <p:nvPr>
            <p:custDataLst>
              <p:tags r:id="rId30"/>
            </p:custDataLst>
          </p:nvPr>
        </p:nvSpPr>
        <p:spPr bwMode="auto">
          <a:xfrm>
            <a:off x="600075" y="208280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400" dirty="0"/>
              <a:t>Phase One</a:t>
            </a:r>
            <a:endParaRPr lang="en-NZ" sz="1400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76" name="Text Placeholder 2">
            <a:extLst>
              <a:ext uri="{FF2B5EF4-FFF2-40B4-BE49-F238E27FC236}">
                <a16:creationId xmlns:a16="http://schemas.microsoft.com/office/drawing/2014/main" id="{2FA9736A-438E-4091-85E2-E37D3E4BAF52}"/>
              </a:ext>
            </a:extLst>
          </p:cNvPr>
          <p:cNvSpPr>
            <a:spLocks noGrp="1"/>
          </p:cNvSpPr>
          <p:nvPr>
            <p:custDataLst>
              <p:tags r:id="rId31"/>
            </p:custDataLst>
          </p:nvPr>
        </p:nvSpPr>
        <p:spPr bwMode="auto">
          <a:xfrm>
            <a:off x="600075" y="3948113"/>
            <a:ext cx="9620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400" dirty="0"/>
              <a:t>Phase Three</a:t>
            </a:r>
            <a:endParaRPr lang="en-NZ" sz="1400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6147B7EF-D164-4F7A-8474-FB46DB8036B0}"/>
              </a:ext>
            </a:extLst>
          </p:cNvPr>
          <p:cNvSpPr>
            <a:spLocks noGrp="1"/>
          </p:cNvSpPr>
          <p:nvPr>
            <p:custDataLst>
              <p:tags r:id="rId32"/>
            </p:custDataLst>
          </p:nvPr>
        </p:nvSpPr>
        <p:spPr bwMode="auto">
          <a:xfrm>
            <a:off x="600075" y="4879975"/>
            <a:ext cx="8810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400" dirty="0"/>
              <a:t>Phase Four</a:t>
            </a:r>
            <a:endParaRPr lang="en-NZ" sz="1400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81" name="Text Placeholder 2">
            <a:extLst>
              <a:ext uri="{FF2B5EF4-FFF2-40B4-BE49-F238E27FC236}">
                <a16:creationId xmlns:a16="http://schemas.microsoft.com/office/drawing/2014/main" id="{2DA39AC2-3BCF-4C3C-8FB7-57A34E66AA38}"/>
              </a:ext>
            </a:extLst>
          </p:cNvPr>
          <p:cNvSpPr>
            <a:spLocks noGrp="1"/>
          </p:cNvSpPr>
          <p:nvPr>
            <p:custDataLst>
              <p:tags r:id="rId33"/>
            </p:custDataLst>
          </p:nvPr>
        </p:nvSpPr>
        <p:spPr bwMode="auto">
          <a:xfrm>
            <a:off x="5226050" y="3948113"/>
            <a:ext cx="2967038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sz="1100" dirty="0">
                <a:latin typeface="+mn-lt"/>
                <a:cs typeface="+mn-cs"/>
                <a:sym typeface="+mn-lt"/>
              </a:rPr>
              <a:t>Initial testing and evaluation of the urban form </a:t>
            </a:r>
            <a:br>
              <a:rPr lang="en-NZ" sz="1100" dirty="0">
                <a:latin typeface="+mn-lt"/>
                <a:cs typeface="+mn-cs"/>
                <a:sym typeface="+mn-lt"/>
              </a:rPr>
            </a:br>
            <a:r>
              <a:rPr lang="en-NZ" sz="1100" dirty="0">
                <a:latin typeface="+mn-lt"/>
                <a:cs typeface="+mn-cs"/>
                <a:sym typeface="+mn-lt"/>
              </a:rPr>
              <a:t>and transport options, a draft of the high-level </a:t>
            </a:r>
            <a:br>
              <a:rPr lang="en-NZ" sz="1100" dirty="0">
                <a:latin typeface="+mn-lt"/>
                <a:cs typeface="+mn-cs"/>
                <a:sym typeface="+mn-lt"/>
              </a:rPr>
            </a:br>
            <a:r>
              <a:rPr lang="en-NZ" sz="1100" dirty="0">
                <a:latin typeface="+mn-lt"/>
                <a:cs typeface="+mn-cs"/>
                <a:sym typeface="+mn-lt"/>
              </a:rPr>
              <a:t>urban form and network master plans, and high-</a:t>
            </a:r>
            <a:br>
              <a:rPr lang="en-NZ" sz="1100" dirty="0">
                <a:latin typeface="+mn-lt"/>
                <a:cs typeface="+mn-cs"/>
                <a:sym typeface="+mn-lt"/>
              </a:rPr>
            </a:br>
            <a:r>
              <a:rPr lang="en-NZ" sz="1100" dirty="0">
                <a:latin typeface="+mn-lt"/>
                <a:cs typeface="+mn-cs"/>
                <a:sym typeface="+mn-lt"/>
              </a:rPr>
              <a:t>level recommendations in an </a:t>
            </a:r>
            <a:r>
              <a:rPr lang="en-NZ" sz="1100" b="1" dirty="0">
                <a:latin typeface="+mn-lt"/>
                <a:cs typeface="+mn-cs"/>
                <a:sym typeface="+mn-lt"/>
              </a:rPr>
              <a:t>Interim Report </a:t>
            </a:r>
            <a:endParaRPr lang="en-GB" sz="1100" b="1" dirty="0">
              <a:latin typeface="+mn-lt"/>
              <a:cs typeface="+mn-cs"/>
              <a:sym typeface="+mn-lt"/>
            </a:endParaRPr>
          </a:p>
        </p:txBody>
      </p:sp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5FA2091A-83AE-40E8-A178-D398D70CDE69}"/>
              </a:ext>
            </a:extLst>
          </p:cNvPr>
          <p:cNvSpPr>
            <a:spLocks noGrp="1"/>
          </p:cNvSpPr>
          <p:nvPr>
            <p:custDataLst>
              <p:tags r:id="rId34"/>
            </p:custDataLst>
          </p:nvPr>
        </p:nvSpPr>
        <p:spPr bwMode="auto">
          <a:xfrm>
            <a:off x="600075" y="3014663"/>
            <a:ext cx="8413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400" dirty="0"/>
              <a:t>Phase Two</a:t>
            </a:r>
            <a:endParaRPr lang="en-NZ" sz="1400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79" name="Text Placeholder 2">
            <a:extLst>
              <a:ext uri="{FF2B5EF4-FFF2-40B4-BE49-F238E27FC236}">
                <a16:creationId xmlns:a16="http://schemas.microsoft.com/office/drawing/2014/main" id="{3157558F-4785-4D2B-9FF6-6BED5DB341B8}"/>
              </a:ext>
            </a:extLst>
          </p:cNvPr>
          <p:cNvSpPr>
            <a:spLocks noGrp="1"/>
          </p:cNvSpPr>
          <p:nvPr>
            <p:custDataLst>
              <p:tags r:id="rId35"/>
            </p:custDataLst>
          </p:nvPr>
        </p:nvSpPr>
        <p:spPr bwMode="auto">
          <a:xfrm>
            <a:off x="5226050" y="2082799"/>
            <a:ext cx="3389313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100" dirty="0">
                <a:latin typeface="+mn-lt"/>
                <a:cs typeface="+mn-cs"/>
                <a:sym typeface="+mn-lt"/>
              </a:rPr>
              <a:t>Agreed </a:t>
            </a:r>
            <a:r>
              <a:rPr lang="en-NZ" altLang="en-US" sz="1100" b="1" dirty="0">
                <a:latin typeface="+mn-lt"/>
                <a:cs typeface="+mn-cs"/>
                <a:sym typeface="+mn-lt"/>
              </a:rPr>
              <a:t>Terms of Reference, Project Plan, Resource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100" b="1" dirty="0">
                <a:latin typeface="+mn-lt"/>
                <a:cs typeface="+mn-cs"/>
                <a:sym typeface="+mn-lt"/>
              </a:rPr>
              <a:t>Plan, and Communication and Engagement Plan</a:t>
            </a:r>
            <a:r>
              <a:rPr lang="en-NZ" altLang="en-US" sz="1100" dirty="0">
                <a:latin typeface="+mn-lt"/>
                <a:cs typeface="+mn-cs"/>
                <a:sym typeface="+mn-lt"/>
              </a:rPr>
              <a:t>;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100" dirty="0">
                <a:latin typeface="+mn-lt"/>
                <a:cs typeface="+mn-cs"/>
                <a:sym typeface="+mn-lt"/>
              </a:rPr>
              <a:t>Briefing Papers.  </a:t>
            </a:r>
            <a:r>
              <a:rPr lang="en-NZ" sz="1100" dirty="0">
                <a:latin typeface="+mn-lt"/>
                <a:cs typeface="+mn-cs"/>
                <a:sym typeface="+mn-lt"/>
              </a:rPr>
              <a:t>Delivered and approved by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sz="1100" dirty="0">
                <a:latin typeface="+mn-lt"/>
                <a:cs typeface="+mn-cs"/>
                <a:sym typeface="+mn-lt"/>
              </a:rPr>
              <a:t>governance groups</a:t>
            </a:r>
          </a:p>
        </p:txBody>
      </p:sp>
      <p:sp>
        <p:nvSpPr>
          <p:cNvPr id="95" name="Text Placeholder 2">
            <a:extLst>
              <a:ext uri="{FF2B5EF4-FFF2-40B4-BE49-F238E27FC236}">
                <a16:creationId xmlns:a16="http://schemas.microsoft.com/office/drawing/2014/main" id="{028C7544-54FE-458D-A04D-340B85A66460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auto">
          <a:xfrm>
            <a:off x="5226050" y="4879975"/>
            <a:ext cx="3306763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sz="1100" dirty="0">
                <a:latin typeface="+mj-lt"/>
              </a:rPr>
              <a:t>Completion of a </a:t>
            </a:r>
            <a:r>
              <a:rPr lang="en-NZ" sz="1100" b="1" dirty="0">
                <a:latin typeface="+mj-lt"/>
              </a:rPr>
              <a:t>Final Report</a:t>
            </a:r>
            <a:r>
              <a:rPr lang="en-NZ" sz="1100" dirty="0">
                <a:latin typeface="+mj-lt"/>
              </a:rPr>
              <a:t> which details the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sz="1100" dirty="0">
                <a:latin typeface="+mj-lt"/>
              </a:rPr>
              <a:t>best performing options, the integrated urban form </a:t>
            </a:r>
            <a:br>
              <a:rPr lang="en-NZ" sz="1100" dirty="0">
                <a:latin typeface="+mj-lt"/>
              </a:rPr>
            </a:br>
            <a:r>
              <a:rPr lang="en-NZ" sz="1100" dirty="0">
                <a:latin typeface="+mj-lt"/>
              </a:rPr>
              <a:t>and transport system master plan, and recommended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sz="1100" dirty="0">
                <a:latin typeface="+mj-lt"/>
              </a:rPr>
              <a:t> actions to achieve implementation, and launching </a:t>
            </a:r>
            <a:br>
              <a:rPr lang="en-NZ" sz="1100" dirty="0">
                <a:latin typeface="+mj-lt"/>
              </a:rPr>
            </a:br>
            <a:r>
              <a:rPr lang="en-NZ" sz="1100" dirty="0">
                <a:latin typeface="+mj-lt"/>
              </a:rPr>
              <a:t>implementation projects</a:t>
            </a:r>
            <a:endParaRPr lang="en-GB" sz="1100" dirty="0">
              <a:latin typeface="+mj-lt"/>
              <a:cs typeface="+mn-cs"/>
              <a:sym typeface="+mn-lt"/>
            </a:endParaRPr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CFC4C9EF-017A-42BE-9DDC-E899CE6C5A85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auto">
          <a:xfrm>
            <a:off x="5226050" y="1652588"/>
            <a:ext cx="946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sz="1400" b="1" dirty="0">
                <a:latin typeface="+mn-lt"/>
                <a:sym typeface="+mn-lt"/>
              </a:rPr>
              <a:t>Deliverable</a:t>
            </a:r>
            <a:endParaRPr lang="en-NZ" sz="1400" b="1" dirty="0">
              <a:latin typeface="+mn-lt"/>
              <a:sym typeface="+mn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4F09E44-51A9-409B-A235-F58003505E7C}"/>
              </a:ext>
            </a:extLst>
          </p:cNvPr>
          <p:cNvSpPr txBox="1"/>
          <p:nvPr/>
        </p:nvSpPr>
        <p:spPr>
          <a:xfrm>
            <a:off x="2258568" y="6335222"/>
            <a:ext cx="6035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/>
              <a:t>Source: Adapted from the UFTI Project Plan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EF2BF0E-D7D3-4FF3-91E7-84E0AF461DFC}"/>
              </a:ext>
            </a:extLst>
          </p:cNvPr>
          <p:cNvSpPr/>
          <p:nvPr/>
        </p:nvSpPr>
        <p:spPr>
          <a:xfrm>
            <a:off x="8267637" y="53849"/>
            <a:ext cx="838325" cy="338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NZ" dirty="0"/>
              <a:t>When</a:t>
            </a:r>
          </a:p>
        </p:txBody>
      </p:sp>
    </p:spTree>
    <p:extLst>
      <p:ext uri="{BB962C8B-B14F-4D97-AF65-F5344CB8AC3E}">
        <p14:creationId xmlns:p14="http://schemas.microsoft.com/office/powerpoint/2010/main" val="977262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B173B976-5E9D-4CA7-9E06-C533BFD34B6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347314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think-cell Slide" r:id="rId10" imgW="501" imgH="502" progId="TCLayout.ActiveDocument.1">
                  <p:embed/>
                </p:oleObj>
              </mc:Choice>
              <mc:Fallback>
                <p:oleObj name="think-cell Slide" r:id="rId10" imgW="501" imgH="502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B173B976-5E9D-4CA7-9E06-C533BFD34B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C40E8C55-0F82-4FA0-84E8-29519A26881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NZ" dirty="0">
              <a:latin typeface="Georgia" panose="02040502050405020303" pitchFamily="18" charset="0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20118-68B5-4C56-ADF7-D098C9E4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6BBCEE8A-0439-4343-84FB-0157138FBA7A}" type="datetime'Agenda'">
              <a:rPr lang="en-NZ" altLang="en-US" smtClean="0"/>
              <a:pPr/>
              <a:t>Agenda</a:t>
            </a:fld>
            <a:endParaRPr lang="en-NZ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A695D-8714-463E-88C4-ACF7CA1E1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45D1-B9C0-4731-98DD-ECCC4DD23BB8}" type="slidenum">
              <a:rPr lang="en-NZ" noProof="0" smtClean="0"/>
              <a:pPr/>
              <a:t>9</a:t>
            </a:fld>
            <a:endParaRPr lang="en-NZ" noProof="0" dirty="0"/>
          </a:p>
        </p:txBody>
      </p:sp>
      <p:sp>
        <p:nvSpPr>
          <p:cNvPr id="18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DA92EBCA-F2A0-4926-88E4-D7A856026C4E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2944813" y="2741613"/>
            <a:ext cx="3254375" cy="458788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Introduction</a:t>
            </a:r>
            <a:r>
              <a:rPr lang="en-NZ" altLang="en-US"/>
              <a:t>/Background</a:t>
            </a:r>
            <a:endParaRPr lang="en-NZ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089BCCE-A679-4BAB-9142-49AFEA8B2BBF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2944813" y="3200400"/>
            <a:ext cx="3254375" cy="457200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b="1" dirty="0"/>
              <a:t>Principles</a:t>
            </a:r>
            <a:endParaRPr lang="en-NZ" b="1" dirty="0"/>
          </a:p>
        </p:txBody>
      </p:sp>
      <p:sp>
        <p:nvSpPr>
          <p:cNvPr id="25" name="Text Placeholder 2">
            <a:hlinkClick r:id="rId13" action="ppaction://hlinksldjump"/>
            <a:extLst>
              <a:ext uri="{FF2B5EF4-FFF2-40B4-BE49-F238E27FC236}">
                <a16:creationId xmlns:a16="http://schemas.microsoft.com/office/drawing/2014/main" id="{A56CFDA0-0668-45D0-B084-1147B842475F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2944813" y="36576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0488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Key issues</a:t>
            </a:r>
            <a:endParaRPr lang="en-NZ" dirty="0"/>
          </a:p>
        </p:txBody>
      </p:sp>
      <p:sp>
        <p:nvSpPr>
          <p:cNvPr id="27" name="Text Placeholder 2">
            <a:hlinkClick r:id="rId14" action="ppaction://hlinksldjump"/>
            <a:extLst>
              <a:ext uri="{FF2B5EF4-FFF2-40B4-BE49-F238E27FC236}">
                <a16:creationId xmlns:a16="http://schemas.microsoft.com/office/drawing/2014/main" id="{AD8B7DA7-3EE9-46F3-B662-8972C3B51C2F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2944813" y="4114800"/>
            <a:ext cx="3254375" cy="457200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0488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 dirty="0"/>
              <a:t>Project Plan</a:t>
            </a:r>
            <a:r>
              <a:rPr lang="en-NZ" altLang="en-US"/>
              <a:t>/Resources</a:t>
            </a:r>
            <a:endParaRPr lang="en-NZ" dirty="0"/>
          </a:p>
        </p:txBody>
      </p:sp>
      <p:sp>
        <p:nvSpPr>
          <p:cNvPr id="14" name="Text Placeholder 2">
            <a:hlinkClick r:id="rId15" action="ppaction://hlinksldjump"/>
            <a:extLst>
              <a:ext uri="{FF2B5EF4-FFF2-40B4-BE49-F238E27FC236}">
                <a16:creationId xmlns:a16="http://schemas.microsoft.com/office/drawing/2014/main" id="{BC81E43D-FA83-4B27-A11D-6DAA3219A9C7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2944813" y="4572000"/>
            <a:ext cx="3254375" cy="458788"/>
          </a:xfrm>
          <a:prstGeom prst="rect">
            <a:avLst/>
          </a:prstGeom>
          <a:solidFill>
            <a:schemeClr val="bg2"/>
          </a:solidFill>
          <a:ln w="38100" algn="ctr">
            <a:solidFill>
              <a:schemeClr val="bg1"/>
            </a:solidFill>
          </a:ln>
        </p:spPr>
        <p:txBody>
          <a:bodyPr vert="horz" wrap="none" lIns="90488" tIns="92075" rIns="0" bIns="92075" numCol="1" spcCol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64800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2pPr>
            <a:lvl3pPr marL="900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3pPr>
            <a:lvl4pPr marL="1116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4pPr>
            <a:lvl5pPr marL="1368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NZ" altLang="en-US"/>
              <a:t>Summary and discussion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547409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96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d/%m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5&quot;&gt;&lt;elem m_fUsage=&quot;2.25297903619000017272E+00&quot;&gt;&lt;m_msothmcolidx val=&quot;0&quot;/&gt;&lt;m_rgb r=&quot;62&quot; g=&quot;BE&quot; b=&quot;E3&quot;/&gt;&lt;m_nBrightness tagver0=&quot;26206&quot; tagname0=&quot;m_nBrightnessUNRECOGNIZED&quot; val=&quot;0&quot;/&gt;&lt;/elem&gt;&lt;elem m_fUsage=&quot;2.01642048900000014910E+00&quot;&gt;&lt;m_msothmcolidx val=&quot;0&quot;/&gt;&lt;m_rgb r=&quot;4C&quot; g=&quot;69&quot; b=&quot;A3&quot;/&gt;&lt;m_nBrightness tagver0=&quot;26206&quot; tagname0=&quot;m_nBrightnessUNRECOGNIZED&quot; val=&quot;0&quot;/&gt;&lt;/elem&gt;&lt;elem m_fUsage=&quot;1.71876411000000017815E+00&quot;&gt;&lt;m_msothmcolidx val=&quot;0&quot;/&gt;&lt;m_rgb r=&quot;F4&quot; g=&quot;F2&quot; b=&quot;F1&quot;/&gt;&lt;m_nBrightness tagver0=&quot;26206&quot; tagname0=&quot;m_nBrightnessUNRECOGNIZED&quot; val=&quot;0&quot;/&gt;&lt;/elem&gt;&lt;elem m_fUsage=&quot;1.18754100000000017978E+00&quot;&gt;&lt;m_msothmcolidx val=&quot;0&quot;/&gt;&lt;m_rgb r=&quot;4E&quot; g=&quot;A9&quot; b=&quot;40&quot;/&gt;&lt;m_nBrightness tagver0=&quot;26206&quot; tagname0=&quot;m_nBrightnessUNRECOGNIZED&quot; val=&quot;0&quot;/&gt;&lt;/elem&gt;&lt;elem m_fUsage=&quot;2.82429536481000165171E-01&quot;&gt;&lt;m_msothmcolidx val=&quot;0&quot;/&gt;&lt;m_rgb r=&quot;EC&quot; g=&quot;ED&quot; b=&quot;EE&quot;/&gt;&lt;m_nBrightness tagver0=&quot;26206&quot; tagname0=&quot;m_nBrightnessUNRECOGNIZED&quot; val=&quot;0&quot;/&gt;&lt;/elem&gt;&lt;/m_vecMRU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GuhnCQPQE2tlIeIflIKh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7v7SAeMQKSbSYinZhZBt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0zyqpZPQRqKyJPO.MeWx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NawuIHQg2X8MLAsq333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_xg6i_BQpm6845Ip.gDq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HibOy75Reu2o22_YzbbD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6KYa5Z8T4GSUl4hMROt.Q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pFKrZUJT8qIG4y2TIhS9Q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vKQbiSKSOy4TjsyFwaS9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MjbvA45RpSRux4TD1KNx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POOW.lyQoKb.GS.auOYY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GSx9nOWQjuMce01rZpyMQ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3NxjUpRQbareaqfU237lw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1w8DNWSSRCSnVOpeRdGmQ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UQjN8LNT_OnaYQmykiglA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1V61pcvSZ.lT0PQdGBQhQ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QbkHWTRKGtk9sAple4p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cpqEOL4SA.L0OpSxlxlX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G7z5OWSQCOCuBq3kKiB8A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UePpFPeR_y__zsUz.dN6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7RPBfxwRGSnVs7KB60uiQ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_EXKPcQRFSw75oSK847g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YKyTR8xT6uPuJuCHij8i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lwsD3cwRuSOHCZ6X0Ubq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9w2K2VGQ4qvki3QCXHze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KHVy5DbQkikBUyLXFvfC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pTQvpVvSwG_FX5ScJ5xGg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93Oe6I9RrSnhJNurbE5N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9EY5x34QAmofIeC2SYxgQ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R1DQl5ZRKSpi0x0JKz3j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POtNTf.SDCN9.43jJm9w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N1OHNjRS16g4SzzXYm9E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uNLOpdwSGOsl2IiUZTjtQ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eh7zN8STMCW3q5HIASbzw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FM_VtFR_O0sbGqlQazgQ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xWTYjq7TNSeXE3.lSJM6Q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HxWpie1T6uOIgbtipEqag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ii61SQRhmkaQHP2gbuU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K8eTGsRj.YumpOewVmtQ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lCSacVwT3iZf450l3FT_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wV57BzUR_2v0By49o5u6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kOvSlkiRJm_YDUasdizGA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kOvSlkiRJm_YDUasdizGA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SDTTf4AQCaq361EA8mMO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uNLOpdwSGOsl2IiUZTjtQ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5tXbwWESDWmMLibtGxTGQ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FM_VtFR_O0sbGqlQazgQ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VLkYIn_TBuNV8gPACjRz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y8WSJc2Rc.SlhD4IsH0d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kO00xUyQmOJc03ZVheBq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RVVVyGwT9GjcuZa3.bvuQ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K8eTGsRj.YumpOewVmtQ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.bqcHpfSlKXD8vpyFsQH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eJ6R1ObRYW_3Qy8JAD49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Cuxfy42SBOG2nkzDnjmB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xb90p0sQpWwJ4soX3OZy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R1KHx6T9ih10Kw5VBvA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osHFoFxS7G524AqSOaOd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4biu.AdSPmwTyndrJ9Vq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itMlitT1uosyPX__dSg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V4BC6pdR0OYtgK2Nyvzd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bSpooqaSmuMr.TNLhpSC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QT1EPTHSWGG8meMOPWN8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xH2f3vT3K5wwvmhi_RG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3PkhAXwRiqwSko8YmCWv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f6CW5jKRhqWbVj4Dg8zJ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ldXVo.ZRTyQQDdTExFtB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Wpi8WbuQSid5LFZ0vGyx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.JVcpljQC6Q3Js.SAIis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GWMyE6gQQe5_i91.kZL5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DsVSzbkTHmEsd8iKAtKF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D1a56IgSdmN96Gye9sfh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a1B2iMDTZu9bpzyzK.Fx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Ah6IBnbRcSI2.M3bBcWS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gs_ZhzYTy29EUlNXKcPb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HI4HewMSq6dOXNXcoBtd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XGDItD.RzqqVNeoOUewv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JZ4zjD7Sr.6JGGrJxgN1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jTxCxBHTUibmuAV7q394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zJY5N9JTYeEX_3sWyd0E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jb_AfdVQyuvVLj9honpx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l5RiCKpStab9wmv2HrFd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HlJHy1OTH6UawRhjkxV9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m7SQbfWSOaaXpEg6bNf.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yhTa9XQSMq93c6aK16D.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brKTHgTQcK1ND1BvrGwn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P7JxzT7T9.6FYzuzIgEs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XM6t.j8RPWdfVtemJ6wN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uiDCu0wTQmZ.3WXapPal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KZbaQO6ShmbCuCth5GYQ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z.0zWqQl.ZYSjp9GScV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eqSqGjxQgiU9vT2v5gh4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B4Clb7S.eMgiOCGAACD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uNLOpdwSGOsl2IiUZTjt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igrq9d5QfqXo.Kxw3OPD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FM_VtFR_O0sbGqlQazg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x2EadfMSF29jLahOQJFq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SlZSP9TpmM.1OFiZPhT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lJXZoBxQZG9f9j56_R0I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Ir43QrDRRO0GTYksYdR5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Abxk_ZSpu.sKSaoZsp.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uNLOpdwSGOsl2IiUZTjt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E508wciRzSCwOYe.ScPR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APmaDvNQSqNblNULOmqm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uNLOpdwSGOsl2IiUZTjtQ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Cl8izfrQbaYuCZqwuJex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FM_VtFR_O0sbGqlQazgQ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xWm5b_FQqe3HvbVXgK.P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WE0HywCQ1usLYvIoshIa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eRzCN1eQ9WiS5q_Y13Pj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M1eoaDMRBaZP6hY_k4Ke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7GyLWfdQVqI90sjrk_rw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asFGwZySAe9EQ1WIAP85A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Xt9YkNpSUKTOsd8nNLRT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PDHbAOeQgegMVfb2XxeF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ckfjoXmQ1Cxq029dkPyU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PDHbAOeQgegMVfb2XxeF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s69B.fbQ02cWtDdNEoXOA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fYwAtLaTUeWT8pELqiyN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w80N7.rRhKxDESX6H41K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Cf91YHQ6KomFKq7huQ8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HS1">
  <a:themeElements>
    <a:clrScheme name="Custom 1">
      <a:dk1>
        <a:sysClr val="windowText" lastClr="000000"/>
      </a:dk1>
      <a:lt1>
        <a:sysClr val="window" lastClr="FFFFFF"/>
      </a:lt1>
      <a:dk2>
        <a:srgbClr val="C30C3E"/>
      </a:dk2>
      <a:lt2>
        <a:srgbClr val="D6D7D9"/>
      </a:lt2>
      <a:accent1>
        <a:srgbClr val="C3CFE1"/>
      </a:accent1>
      <a:accent2>
        <a:srgbClr val="9DB1CF"/>
      </a:accent2>
      <a:accent3>
        <a:srgbClr val="6F8DB9"/>
      </a:accent3>
      <a:accent4>
        <a:srgbClr val="4C6C9C"/>
      </a:accent4>
      <a:accent5>
        <a:srgbClr val="364D6E"/>
      </a:accent5>
      <a:accent6>
        <a:srgbClr val="007770"/>
      </a:accent6>
      <a:hlink>
        <a:srgbClr val="0000FF"/>
      </a:hlink>
      <a:folHlink>
        <a:srgbClr val="800080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S1" id="{4F9FBF85-DCB2-4629-900F-E26E8E7EABD0}" vid="{05295A51-DE46-4656-9DAE-8EFA1918AAD3}"/>
    </a:ext>
  </a:extLst>
</a:theme>
</file>

<file path=ppt/theme/theme2.xml><?xml version="1.0" encoding="utf-8"?>
<a:theme xmlns:a="http://schemas.openxmlformats.org/drawingml/2006/main" name="Social">
  <a:themeElements>
    <a:clrScheme name="Custom 2">
      <a:dk1>
        <a:sysClr val="windowText" lastClr="000000"/>
      </a:dk1>
      <a:lt1>
        <a:srgbClr val="FFFFFF"/>
      </a:lt1>
      <a:dk2>
        <a:srgbClr val="4C69A3"/>
      </a:dk2>
      <a:lt2>
        <a:srgbClr val="F4F2F1"/>
      </a:lt2>
      <a:accent1>
        <a:srgbClr val="62BEE3"/>
      </a:accent1>
      <a:accent2>
        <a:srgbClr val="4C69A3"/>
      </a:accent2>
      <a:accent3>
        <a:srgbClr val="4EA940"/>
      </a:accent3>
      <a:accent4>
        <a:srgbClr val="F4F2F1"/>
      </a:accent4>
      <a:accent5>
        <a:srgbClr val="283C78"/>
      </a:accent5>
      <a:accent6>
        <a:srgbClr val="8CA0D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AD2F575-21DB-4392-906C-B275BA1C84C7}" vid="{454BE9CE-2F7C-46A4-84B0-345D2B12399A}"/>
    </a:ext>
  </a:extLst>
</a:theme>
</file>

<file path=ppt/theme/theme3.xml><?xml version="1.0" encoding="utf-8"?>
<a:theme xmlns:a="http://schemas.openxmlformats.org/drawingml/2006/main" name="Environment">
  <a:themeElements>
    <a:clrScheme name="ShS">
      <a:dk1>
        <a:sysClr val="windowText" lastClr="000000"/>
      </a:dk1>
      <a:lt1>
        <a:sysClr val="window" lastClr="FFFFFF"/>
      </a:lt1>
      <a:dk2>
        <a:srgbClr val="3F3F3F"/>
      </a:dk2>
      <a:lt2>
        <a:srgbClr val="D8D8D8"/>
      </a:lt2>
      <a:accent1>
        <a:srgbClr val="8C3C28"/>
      </a:accent1>
      <a:accent2>
        <a:srgbClr val="C8A08C"/>
      </a:accent2>
      <a:accent3>
        <a:srgbClr val="327832"/>
      </a:accent3>
      <a:accent4>
        <a:srgbClr val="96D296"/>
      </a:accent4>
      <a:accent5>
        <a:srgbClr val="283C78"/>
      </a:accent5>
      <a:accent6>
        <a:srgbClr val="8CA0D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AD2F575-21DB-4392-906C-B275BA1C84C7}" vid="{842DEFD7-2111-499A-83BD-4C93829FC8E4}"/>
    </a:ext>
  </a:extLst>
</a:theme>
</file>

<file path=ppt/theme/theme4.xml><?xml version="1.0" encoding="utf-8"?>
<a:theme xmlns:a="http://schemas.openxmlformats.org/drawingml/2006/main" name="1_Social">
  <a:themeElements>
    <a:clrScheme name="ShS">
      <a:dk1>
        <a:sysClr val="windowText" lastClr="000000"/>
      </a:dk1>
      <a:lt1>
        <a:sysClr val="window" lastClr="FFFFFF"/>
      </a:lt1>
      <a:dk2>
        <a:srgbClr val="3F3F3F"/>
      </a:dk2>
      <a:lt2>
        <a:srgbClr val="D8D8D8"/>
      </a:lt2>
      <a:accent1>
        <a:srgbClr val="8C3C28"/>
      </a:accent1>
      <a:accent2>
        <a:srgbClr val="C8A08C"/>
      </a:accent2>
      <a:accent3>
        <a:srgbClr val="327832"/>
      </a:accent3>
      <a:accent4>
        <a:srgbClr val="96D296"/>
      </a:accent4>
      <a:accent5>
        <a:srgbClr val="283C78"/>
      </a:accent5>
      <a:accent6>
        <a:srgbClr val="8CA0D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AD2F575-21DB-4392-906C-B275BA1C84C7}" vid="{454BE9CE-2F7C-46A4-84B0-345D2B12399A}"/>
    </a:ext>
  </a:extLst>
</a:theme>
</file>

<file path=ppt/theme/theme5.xml><?xml version="1.0" encoding="utf-8"?>
<a:theme xmlns:a="http://schemas.openxmlformats.org/drawingml/2006/main" name="1_Environment">
  <a:themeElements>
    <a:clrScheme name="ShS">
      <a:dk1>
        <a:sysClr val="windowText" lastClr="000000"/>
      </a:dk1>
      <a:lt1>
        <a:sysClr val="window" lastClr="FFFFFF"/>
      </a:lt1>
      <a:dk2>
        <a:srgbClr val="3F3F3F"/>
      </a:dk2>
      <a:lt2>
        <a:srgbClr val="D8D8D8"/>
      </a:lt2>
      <a:accent1>
        <a:srgbClr val="8C3C28"/>
      </a:accent1>
      <a:accent2>
        <a:srgbClr val="C8A08C"/>
      </a:accent2>
      <a:accent3>
        <a:srgbClr val="327832"/>
      </a:accent3>
      <a:accent4>
        <a:srgbClr val="96D296"/>
      </a:accent4>
      <a:accent5>
        <a:srgbClr val="283C78"/>
      </a:accent5>
      <a:accent6>
        <a:srgbClr val="8CA0D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AD2F575-21DB-4392-906C-B275BA1C84C7}" vid="{842DEFD7-2111-499A-83BD-4C93829FC8E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60403BEDE8DB44B9D203B929EC4178" ma:contentTypeVersion="11" ma:contentTypeDescription="Create a new document." ma:contentTypeScope="" ma:versionID="20b7d0903af395664cdb490300c07505">
  <xsd:schema xmlns:xsd="http://www.w3.org/2001/XMLSchema" xmlns:xs="http://www.w3.org/2001/XMLSchema" xmlns:p="http://schemas.microsoft.com/office/2006/metadata/properties" xmlns:ns1="http://schemas.microsoft.com/sharepoint/v3" xmlns:ns2="28a40a14-8ded-4331-a2d5-a902b3ed73cf" xmlns:ns3="9a5fa71d-b5e7-45f9-961a-764bdcac5ee3" targetNamespace="http://schemas.microsoft.com/office/2006/metadata/properties" ma:root="true" ma:fieldsID="ad136386863b4cc884d7edf326c86609" ns1:_="" ns2:_="" ns3:_="">
    <xsd:import namespace="http://schemas.microsoft.com/sharepoint/v3"/>
    <xsd:import namespace="28a40a14-8ded-4331-a2d5-a902b3ed73cf"/>
    <xsd:import namespace="9a5fa71d-b5e7-45f9-961a-764bdcac5ee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1:PublishingStartDate" minOccurs="0"/>
                <xsd:element ref="ns1:PublishingExpirationDat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a40a14-8ded-4331-a2d5-a902b3ed73c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5fa71d-b5e7-45f9-961a-764bdcac5e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SharedWithUsers xmlns="28a40a14-8ded-4331-a2d5-a902b3ed73cf">
      <UserInfo>
        <DisplayName>James Oliver-Roche</DisplayName>
        <AccountId>22</AccountId>
        <AccountType/>
      </UserInfo>
      <UserInfo>
        <DisplayName>Rick Boven</DisplayName>
        <AccountId>23</AccountId>
        <AccountType/>
      </UserInfo>
      <UserInfo>
        <DisplayName>David Cunliffe</DisplayName>
        <AccountId>94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7A30444-C141-4B0D-9699-670C0E62DC7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6A26E5-CDE8-4A76-863C-9A8E282671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a40a14-8ded-4331-a2d5-a902b3ed73cf"/>
    <ds:schemaRef ds:uri="9a5fa71d-b5e7-45f9-961a-764bdcac5e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9BF939-5816-418A-B850-A582A9004D40}">
  <ds:schemaRefs>
    <ds:schemaRef ds:uri="http://schemas.microsoft.com/sharepoint/v3"/>
    <ds:schemaRef ds:uri="http://purl.org/dc/elements/1.1/"/>
    <ds:schemaRef ds:uri="http://schemas.microsoft.com/office/2006/documentManagement/types"/>
    <ds:schemaRef ds:uri="http://www.w3.org/XML/1998/namespace"/>
    <ds:schemaRef ds:uri="9a5fa71d-b5e7-45f9-961a-764bdcac5ee3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28a40a14-8ded-4331-a2d5-a902b3ed73c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1041</TotalTime>
  <Words>3224</Words>
  <Application>Microsoft Office PowerPoint</Application>
  <PresentationFormat>On-screen Show (4:3)</PresentationFormat>
  <Paragraphs>462</Paragraphs>
  <Slides>37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Arial</vt:lpstr>
      <vt:lpstr>Calibri</vt:lpstr>
      <vt:lpstr>Georgia</vt:lpstr>
      <vt:lpstr>Symbol</vt:lpstr>
      <vt:lpstr>Times New Roman</vt:lpstr>
      <vt:lpstr>Wingdings</vt:lpstr>
      <vt:lpstr>SHS1</vt:lpstr>
      <vt:lpstr>Social</vt:lpstr>
      <vt:lpstr>Environment</vt:lpstr>
      <vt:lpstr>1_Social</vt:lpstr>
      <vt:lpstr>1_Environment</vt:lpstr>
      <vt:lpstr>think-cell Slide</vt:lpstr>
      <vt:lpstr>UFTI Update  Presentation to the SmartGrowth  Leadership Group</vt:lpstr>
      <vt:lpstr>Agenda</vt:lpstr>
      <vt:lpstr>Introduction</vt:lpstr>
      <vt:lpstr>UFTI partners will work together to develop a strategy for a liveable city</vt:lpstr>
      <vt:lpstr>UFTI is an integrative project, aiming to deliver a fundable programme</vt:lpstr>
      <vt:lpstr>UFTI needs to resolve near-term URBAN FORM, housing and transport issues concurrently </vt:lpstr>
      <vt:lpstr>At the heart of the problem are four interdependent issues…</vt:lpstr>
      <vt:lpstr>The project IS undertaken in four phases with tangible outputs from each phase</vt:lpstr>
      <vt:lpstr>Agenda</vt:lpstr>
      <vt:lpstr>Principles are proposed to guide how UFTI progresses</vt:lpstr>
      <vt:lpstr>“Partnership” principles which guide how the parties should interact</vt:lpstr>
      <vt:lpstr>“Protocol” principles which guide how team members should operate</vt:lpstr>
      <vt:lpstr>“Solution” principles which guide the answers sought by the team</vt:lpstr>
      <vt:lpstr>Agenda</vt:lpstr>
      <vt:lpstr>PowerPoint Presentation</vt:lpstr>
      <vt:lpstr> Three near-term projects are critical to WBOP transport system</vt:lpstr>
      <vt:lpstr>Other strategy and planning processes will be connected and built upon </vt:lpstr>
      <vt:lpstr>  UFTI IS ASSESSING DEMAND FOR AND CAPACITY OF WBOP HOUSING DEVELOPMENTS</vt:lpstr>
      <vt:lpstr>WBOP IS Hitting short and long term HOUSING CAPCITY CONSTRAINTS</vt:lpstr>
      <vt:lpstr>~17k houses needed by 2048 are not yet provided by current settlement pattern</vt:lpstr>
      <vt:lpstr>Potential long-term housing solutions identified but uncertain</vt:lpstr>
      <vt:lpstr>To deliver a housing supply plan, UFTI will resolve three issues</vt:lpstr>
      <vt:lpstr> Hewletts road sub-area is an important and challenging priority for UFTI</vt:lpstr>
      <vt:lpstr>EXAMPLE INPUT: EBOP PGF PROJECT FREIGHT FLOWS: WATER BOTTLING HAS CRITICAL IMPACT</vt:lpstr>
      <vt:lpstr>Example output: rail crossings obstruct traffic between 1 and 15% of the time…</vt:lpstr>
      <vt:lpstr>UFTI will consider a range of Potential solutions in hewletts sub-area</vt:lpstr>
      <vt:lpstr>Mode Shift is a key objective requiring a range of tools to overcome constraints </vt:lpstr>
      <vt:lpstr>To deliver MODE SHIFT, UFTI will need to resolve six issues (identified so far)</vt:lpstr>
      <vt:lpstr>Agenda</vt:lpstr>
      <vt:lpstr>UFTI will be delivered over four phases with six analytic stages</vt:lpstr>
      <vt:lpstr>The base case stage includes resolving ten highly related questions</vt:lpstr>
      <vt:lpstr>Key Stage two analyses include intensification of existing urban areas and mode shift (1)</vt:lpstr>
      <vt:lpstr>Key Stage two analyses include intensification of existing urban areas and mode shift (2)</vt:lpstr>
      <vt:lpstr>The forward resourcing plan includes five options for the analytic team</vt:lpstr>
      <vt:lpstr>Agenda</vt:lpstr>
      <vt:lpstr>Next steps</vt:lpstr>
      <vt:lpstr>Input from SLG sought on ‘Solution’ principles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Reuben Cairns-Morrison</dc:creator>
  <cp:lastModifiedBy>Vicki Jones</cp:lastModifiedBy>
  <cp:revision>33</cp:revision>
  <cp:lastPrinted>2019-03-18T20:07:52Z</cp:lastPrinted>
  <dcterms:created xsi:type="dcterms:W3CDTF">2019-02-25T19:59:25Z</dcterms:created>
  <dcterms:modified xsi:type="dcterms:W3CDTF">2019-03-19T23:32:58Z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0x0101000560403BEDE8DB44B9D203B929EC4178</vt:lpwstr>
  </property>
  <property fmtid="{D5CDD505-2E9C-101B-9397-08002B2CF9AE}" pid="3" name="AuthorIds_UIVersion_1536">
    <vt:lpwstr>116</vt:lpwstr>
  </property>
  <property fmtid="{D5CDD505-2E9C-101B-9397-08002B2CF9AE}" pid="4" name="AuthorIds_UIVersion_6144">
    <vt:lpwstr>22</vt:lpwstr>
  </property>
  <property fmtid="{D5CDD505-2E9C-101B-9397-08002B2CF9AE}" pid="5" name="AuthorIds_UIVersion_512">
    <vt:lpwstr>94</vt:lpwstr>
  </property>
  <property fmtid="{D5CDD505-2E9C-101B-9397-08002B2CF9AE}" pid="6" name="AuthorIds_UIVersion_5632">
    <vt:lpwstr>22</vt:lpwstr>
  </property>
</Properties>
</file>